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08" r:id="rId2"/>
    <p:sldMasterId id="2147483720" r:id="rId3"/>
    <p:sldMasterId id="2147483732" r:id="rId4"/>
    <p:sldMasterId id="2147483744" r:id="rId5"/>
    <p:sldMasterId id="2147483756" r:id="rId6"/>
    <p:sldMasterId id="2147483768" r:id="rId7"/>
  </p:sldMasterIdLst>
  <p:notesMasterIdLst>
    <p:notesMasterId r:id="rId24"/>
  </p:notesMasterIdLst>
  <p:sldIdLst>
    <p:sldId id="256" r:id="rId8"/>
    <p:sldId id="262" r:id="rId9"/>
    <p:sldId id="264" r:id="rId10"/>
    <p:sldId id="265" r:id="rId11"/>
    <p:sldId id="268" r:id="rId12"/>
    <p:sldId id="266" r:id="rId13"/>
    <p:sldId id="267"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88"/>
    <a:srgbClr val="089278"/>
    <a:srgbClr val="009999"/>
    <a:srgbClr val="00CC99"/>
    <a:srgbClr val="B8EA7C"/>
    <a:srgbClr val="CCFF66"/>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17" autoAdjust="0"/>
  </p:normalViewPr>
  <p:slideViewPr>
    <p:cSldViewPr>
      <p:cViewPr>
        <p:scale>
          <a:sx n="67" d="100"/>
          <a:sy n="67" d="100"/>
        </p:scale>
        <p:origin x="-190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233099-3ED4-4A86-AD9F-A811923FE782}" type="datetimeFigureOut">
              <a:rPr lang="en-US" smtClean="0"/>
              <a:t>12/13/2013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729FB2-713A-4658-B414-C0D70B036465}" type="slidenum">
              <a:rPr lang="en-US" smtClean="0"/>
              <a:t>‹#›</a:t>
            </a:fld>
            <a:endParaRPr lang="en-US"/>
          </a:p>
        </p:txBody>
      </p:sp>
    </p:spTree>
    <p:extLst>
      <p:ext uri="{BB962C8B-B14F-4D97-AF65-F5344CB8AC3E}">
        <p14:creationId xmlns:p14="http://schemas.microsoft.com/office/powerpoint/2010/main" val="1587809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TRAM: Transformational Research in Adolescent Mental Health</a:t>
            </a:r>
            <a:endParaRPr lang="en-CA" dirty="0"/>
          </a:p>
        </p:txBody>
      </p:sp>
      <p:sp>
        <p:nvSpPr>
          <p:cNvPr id="4" name="Slide Number Placeholder 3"/>
          <p:cNvSpPr>
            <a:spLocks noGrp="1"/>
          </p:cNvSpPr>
          <p:nvPr>
            <p:ph type="sldNum" sz="quarter" idx="10"/>
          </p:nvPr>
        </p:nvSpPr>
        <p:spPr/>
        <p:txBody>
          <a:bodyPr/>
          <a:lstStyle/>
          <a:p>
            <a:fld id="{07729FB2-713A-4658-B414-C0D70B036465}" type="slidenum">
              <a:rPr lang="en-US" smtClean="0"/>
              <a:t>1</a:t>
            </a:fld>
            <a:endParaRPr lang="en-US"/>
          </a:p>
        </p:txBody>
      </p:sp>
    </p:spTree>
    <p:extLst>
      <p:ext uri="{BB962C8B-B14F-4D97-AF65-F5344CB8AC3E}">
        <p14:creationId xmlns:p14="http://schemas.microsoft.com/office/powerpoint/2010/main" val="575839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CA" altLang="en-US" b="0" baseline="0" dirty="0" smtClean="0"/>
              <a:t> </a:t>
            </a: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CA" altLang="en-US" b="0" baseline="0" dirty="0" smtClean="0"/>
              <a:t> </a:t>
            </a: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CA" altLang="en-US" b="0" baseline="0" dirty="0" smtClean="0"/>
              <a:t> </a:t>
            </a: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CA" altLang="en-US" b="0" baseline="0" dirty="0" smtClean="0"/>
              <a:t> </a:t>
            </a:r>
            <a:r>
              <a:rPr lang="en-CA" b="1" dirty="0" smtClean="0"/>
              <a:t>Key criteria for a successful pan-Canadian Network</a:t>
            </a:r>
          </a:p>
          <a:p>
            <a:pPr eaLnBrk="1" fontAlgn="auto" hangingPunct="1">
              <a:spcBef>
                <a:spcPts val="0"/>
              </a:spcBef>
              <a:spcAft>
                <a:spcPts val="0"/>
              </a:spcAft>
              <a:defRPr/>
            </a:pPr>
            <a:r>
              <a:rPr lang="en-CA" dirty="0" smtClean="0"/>
              <a:t>In selecting the one final network to be funded in Phase III, </a:t>
            </a:r>
            <a:r>
              <a:rPr lang="en-CA" b="1" dirty="0" smtClean="0"/>
              <a:t>the Selection Panel will focus on the strength of the evidence in the proposal that the network integrates the right people in the right way, focused on the right goals, to make transformational change in five years.  </a:t>
            </a:r>
            <a:r>
              <a:rPr lang="en-CA" dirty="0" smtClean="0"/>
              <a:t>In particular, evidence that:</a:t>
            </a:r>
          </a:p>
          <a:p>
            <a:pPr eaLnBrk="1" fontAlgn="auto" hangingPunct="1">
              <a:spcBef>
                <a:spcPts val="0"/>
              </a:spcBef>
              <a:spcAft>
                <a:spcPts val="0"/>
              </a:spcAft>
              <a:defRPr/>
            </a:pPr>
            <a:r>
              <a:rPr lang="en-CA" dirty="0" smtClean="0"/>
              <a:t> </a:t>
            </a:r>
          </a:p>
          <a:p>
            <a:pPr eaLnBrk="1" fontAlgn="auto" hangingPunct="1">
              <a:spcBef>
                <a:spcPts val="0"/>
              </a:spcBef>
              <a:spcAft>
                <a:spcPts val="0"/>
              </a:spcAft>
              <a:buFont typeface="Arial" pitchFamily="34" charset="0"/>
              <a:buChar char="•"/>
              <a:defRPr/>
            </a:pPr>
            <a:r>
              <a:rPr lang="en-CA" dirty="0" smtClean="0"/>
              <a:t>The network is a real partnership between 1) patients/family; 2) policy makers; 3) researchers; 4) service providers; 5) community organizations and others, with shared leadership, pooled resources, and equal commitment to success demonstrated by all key participants.</a:t>
            </a:r>
          </a:p>
          <a:p>
            <a:pPr eaLnBrk="1" fontAlgn="auto" hangingPunct="1">
              <a:spcBef>
                <a:spcPts val="0"/>
              </a:spcBef>
              <a:spcAft>
                <a:spcPts val="0"/>
              </a:spcAft>
              <a:buFont typeface="Arial" pitchFamily="34" charset="0"/>
              <a:buChar char="•"/>
              <a:defRPr/>
            </a:pPr>
            <a:r>
              <a:rPr lang="en-CA" dirty="0" smtClean="0"/>
              <a:t>The Network’s strategy is creative, innovative, focused, and has high potential for transformational change within the five-year timeframe.</a:t>
            </a:r>
          </a:p>
          <a:p>
            <a:pPr eaLnBrk="1" fontAlgn="auto" hangingPunct="1">
              <a:spcBef>
                <a:spcPts val="0"/>
              </a:spcBef>
              <a:spcAft>
                <a:spcPts val="0"/>
              </a:spcAft>
              <a:buFont typeface="Arial" pitchFamily="34" charset="0"/>
              <a:buChar char="•"/>
              <a:defRPr/>
            </a:pPr>
            <a:r>
              <a:rPr lang="en-CA" dirty="0" smtClean="0"/>
              <a:t>The strategy is practical and demonstrates an understanding of the realities of health care financing, politics, policy and practice, and how change actually happens.</a:t>
            </a:r>
          </a:p>
          <a:p>
            <a:pPr eaLnBrk="1" fontAlgn="auto" hangingPunct="1">
              <a:spcBef>
                <a:spcPts val="0"/>
              </a:spcBef>
              <a:spcAft>
                <a:spcPts val="0"/>
              </a:spcAft>
              <a:buFont typeface="Arial" pitchFamily="34" charset="0"/>
              <a:buChar char="•"/>
              <a:defRPr/>
            </a:pPr>
            <a:r>
              <a:rPr lang="en-CA" dirty="0" smtClean="0"/>
              <a:t>The network attracts and integrates the people, resources, investments and organizations - within and outside the health care system - most needed to realize and sustain the proposed transformation: the network must be positioned to influence the key levers of change.</a:t>
            </a:r>
          </a:p>
          <a:p>
            <a:pPr eaLnBrk="1" fontAlgn="auto" hangingPunct="1">
              <a:spcBef>
                <a:spcPts val="0"/>
              </a:spcBef>
              <a:spcAft>
                <a:spcPts val="0"/>
              </a:spcAft>
              <a:buFont typeface="Arial" pitchFamily="34" charset="0"/>
              <a:buChar char="•"/>
              <a:defRPr/>
            </a:pPr>
            <a:r>
              <a:rPr lang="en-CA" dirty="0" smtClean="0"/>
              <a:t>The network structure will effectively support research into implementation needed to catalyze the wide-spread uptake of intervention approaches.</a:t>
            </a:r>
          </a:p>
          <a:p>
            <a:pPr eaLnBrk="1" fontAlgn="auto" hangingPunct="1">
              <a:spcBef>
                <a:spcPts val="0"/>
              </a:spcBef>
              <a:spcAft>
                <a:spcPts val="0"/>
              </a:spcAft>
              <a:buFont typeface="Arial" pitchFamily="34" charset="0"/>
              <a:buChar char="•"/>
              <a:defRPr/>
            </a:pPr>
            <a:r>
              <a:rPr lang="en-CA" dirty="0" smtClean="0"/>
              <a:t>A path to transformation is articulated, defining how progress towards change will be measured at five years, including evidence that the strategy has worked in at least one province.</a:t>
            </a:r>
          </a:p>
          <a:p>
            <a:pPr eaLnBrk="1" fontAlgn="auto" hangingPunct="1">
              <a:spcBef>
                <a:spcPts val="0"/>
              </a:spcBef>
              <a:spcAft>
                <a:spcPts val="0"/>
              </a:spcAft>
              <a:buFont typeface="Arial" pitchFamily="34" charset="0"/>
              <a:buChar char="•"/>
              <a:defRPr/>
            </a:pPr>
            <a:r>
              <a:rPr lang="en-CA" dirty="0" smtClean="0"/>
              <a:t>The network has responded to the “metric challenge”, by providing meaningful and measureable quantitative targets and indicators of how its outcomes can be evidenced. </a:t>
            </a:r>
          </a:p>
          <a:p>
            <a:pPr eaLnBrk="1" fontAlgn="auto" hangingPunct="1">
              <a:spcBef>
                <a:spcPts val="0"/>
              </a:spcBef>
              <a:spcAft>
                <a:spcPts val="0"/>
              </a:spcAft>
              <a:buFont typeface="Arial" pitchFamily="34" charset="0"/>
              <a:buChar char="•"/>
              <a:defRPr/>
            </a:pPr>
            <a:r>
              <a:rPr lang="en-CA" dirty="0" smtClean="0"/>
              <a:t>The network will use TRAM funds, participant resources, and leveraged investments in ways most likely to improve the mental health outcomes of 11-25 year olds over the next five years.</a:t>
            </a:r>
          </a:p>
          <a:p>
            <a:pPr eaLnBrk="1" hangingPunct="1">
              <a:buFont typeface="Arial" charset="0"/>
              <a:buNone/>
            </a:pP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4017275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CA" altLang="en-US" b="0" baseline="0" dirty="0" smtClean="0"/>
              <a:t> </a:t>
            </a: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10"/>
          </p:nvPr>
        </p:nvSpPr>
        <p:spPr/>
        <p:txBody>
          <a:bodyPr/>
          <a:lstStyle/>
          <a:p>
            <a:fld id="{07729FB2-713A-4658-B414-C0D70B036465}" type="slidenum">
              <a:rPr lang="en-US" smtClean="0"/>
              <a:t>2</a:t>
            </a:fld>
            <a:endParaRPr lang="en-US"/>
          </a:p>
        </p:txBody>
      </p:sp>
    </p:spTree>
    <p:extLst>
      <p:ext uri="{BB962C8B-B14F-4D97-AF65-F5344CB8AC3E}">
        <p14:creationId xmlns:p14="http://schemas.microsoft.com/office/powerpoint/2010/main" val="111128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10"/>
          </p:nvPr>
        </p:nvSpPr>
        <p:spPr/>
        <p:txBody>
          <a:bodyPr/>
          <a:lstStyle/>
          <a:p>
            <a:fld id="{07729FB2-713A-4658-B414-C0D70B036465}" type="slidenum">
              <a:rPr lang="en-US" smtClean="0"/>
              <a:t>3</a:t>
            </a:fld>
            <a:endParaRPr lang="en-US"/>
          </a:p>
        </p:txBody>
      </p:sp>
    </p:spTree>
    <p:extLst>
      <p:ext uri="{BB962C8B-B14F-4D97-AF65-F5344CB8AC3E}">
        <p14:creationId xmlns:p14="http://schemas.microsoft.com/office/powerpoint/2010/main" val="2664934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10"/>
          </p:nvPr>
        </p:nvSpPr>
        <p:spPr/>
        <p:txBody>
          <a:bodyPr/>
          <a:lstStyle/>
          <a:p>
            <a:fld id="{07729FB2-713A-4658-B414-C0D70B036465}" type="slidenum">
              <a:rPr lang="en-US" smtClean="0"/>
              <a:t>4</a:t>
            </a:fld>
            <a:endParaRPr lang="en-US"/>
          </a:p>
        </p:txBody>
      </p:sp>
    </p:spTree>
    <p:extLst>
      <p:ext uri="{BB962C8B-B14F-4D97-AF65-F5344CB8AC3E}">
        <p14:creationId xmlns:p14="http://schemas.microsoft.com/office/powerpoint/2010/main" val="173341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CA" altLang="en-US" b="1" dirty="0" smtClean="0"/>
              <a:t>Addressing:</a:t>
            </a:r>
          </a:p>
          <a:p>
            <a:pPr eaLnBrk="1" hangingPunct="1">
              <a:spcBef>
                <a:spcPct val="0"/>
              </a:spcBef>
            </a:pPr>
            <a:r>
              <a:rPr lang="en-CA" altLang="en-US" dirty="0" smtClean="0"/>
              <a:t>Simple </a:t>
            </a:r>
            <a:r>
              <a:rPr lang="en-CA" altLang="en-US" dirty="0" err="1" smtClean="0"/>
              <a:t>unidimensional</a:t>
            </a:r>
            <a:r>
              <a:rPr lang="en-CA" altLang="en-US" dirty="0" smtClean="0"/>
              <a:t> approaches won’t solve complex multi-dimensional problems</a:t>
            </a:r>
          </a:p>
          <a:p>
            <a:pPr eaLnBrk="1" hangingPunct="1">
              <a:spcBef>
                <a:spcPct val="0"/>
              </a:spcBef>
            </a:pPr>
            <a:r>
              <a:rPr lang="en-CA" altLang="en-US" dirty="0" smtClean="0"/>
              <a:t>Research needs to be able to work in the real world, messy and irrational though it may be</a:t>
            </a:r>
          </a:p>
          <a:p>
            <a:pPr eaLnBrk="1" hangingPunct="1">
              <a:spcBef>
                <a:spcPct val="0"/>
              </a:spcBef>
            </a:pPr>
            <a:r>
              <a:rPr lang="en-CA" altLang="en-US" dirty="0" smtClean="0"/>
              <a:t>Three-quarters of mental health problems begin before age 25, but services are designed for younger children and older adults</a:t>
            </a:r>
          </a:p>
          <a:p>
            <a:pPr eaLnBrk="1" hangingPunct="1">
              <a:spcBef>
                <a:spcPct val="0"/>
              </a:spcBef>
            </a:pPr>
            <a:r>
              <a:rPr lang="en-CA" altLang="en-US" dirty="0" smtClean="0"/>
              <a:t>While early intervention is key, youth are the least likely of all people to have any contact with the health care system and get the care they need.</a:t>
            </a:r>
          </a:p>
          <a:p>
            <a:pPr eaLnBrk="1" hangingPunct="1">
              <a:spcBef>
                <a:spcPct val="0"/>
              </a:spcBef>
            </a:pPr>
            <a:endParaRPr lang="en-CA" altLang="en-US" dirty="0" smtClean="0"/>
          </a:p>
          <a:p>
            <a:pPr eaLnBrk="1" hangingPunct="1">
              <a:spcBef>
                <a:spcPct val="0"/>
              </a:spcBef>
            </a:pPr>
            <a:r>
              <a:rPr lang="en-CA" altLang="en-US" b="1" dirty="0" smtClean="0"/>
              <a:t>Different:</a:t>
            </a:r>
          </a:p>
          <a:p>
            <a:pPr marL="0" marR="0" lvl="1" indent="0" algn="l" defTabSz="914400" rtl="0" eaLnBrk="1" fontAlgn="auto" latinLnBrk="0" hangingPunct="1">
              <a:lnSpc>
                <a:spcPct val="100000"/>
              </a:lnSpc>
              <a:spcBef>
                <a:spcPct val="0"/>
              </a:spcBef>
              <a:spcAft>
                <a:spcPts val="0"/>
              </a:spcAft>
              <a:buClrTx/>
              <a:buSzTx/>
              <a:buFontTx/>
              <a:buNone/>
              <a:tabLst/>
              <a:defRPr/>
            </a:pPr>
            <a:r>
              <a:rPr lang="en-CA" i="0" dirty="0" smtClean="0"/>
              <a:t>The Network will have shared decision making among 1) patients/</a:t>
            </a:r>
            <a:r>
              <a:rPr lang="en-CA" i="0" baseline="0" dirty="0" smtClean="0"/>
              <a:t> and f</a:t>
            </a:r>
            <a:r>
              <a:rPr lang="en-CA" i="0" dirty="0" smtClean="0"/>
              <a:t>amily; 2) policy makers; 3) service providers; 3) researchers; 5) community organizations,</a:t>
            </a:r>
            <a:r>
              <a:rPr lang="en-CA" i="0" baseline="0" dirty="0" smtClean="0"/>
              <a:t> and through this will…</a:t>
            </a:r>
            <a:endParaRPr lang="en-CA" altLang="en-US" b="1" i="0" dirty="0" smtClean="0"/>
          </a:p>
          <a:p>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smtClean="0"/>
              <a:t>5</a:t>
            </a:fld>
            <a:endParaRPr lang="en-US"/>
          </a:p>
        </p:txBody>
      </p:sp>
    </p:spTree>
    <p:extLst>
      <p:ext uri="{BB962C8B-B14F-4D97-AF65-F5344CB8AC3E}">
        <p14:creationId xmlns:p14="http://schemas.microsoft.com/office/powerpoint/2010/main" val="2019373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CA" altLang="en-US" dirty="0" smtClean="0"/>
              <a:t>It can’t be done the same old way – unless we want the same old results</a:t>
            </a:r>
          </a:p>
          <a:p>
            <a:pPr eaLnBrk="1" hangingPunct="1">
              <a:spcBef>
                <a:spcPct val="0"/>
              </a:spcBef>
            </a:pPr>
            <a:r>
              <a:rPr lang="en-CA" altLang="en-US" dirty="0" smtClean="0"/>
              <a:t>New partnerships, new approaches, new potential for different kinds of impacts</a:t>
            </a:r>
          </a:p>
          <a:p>
            <a:pPr eaLnBrk="1" hangingPunct="1">
              <a:spcBef>
                <a:spcPct val="0"/>
              </a:spcBef>
            </a:pPr>
            <a:endParaRPr lang="en-CA" altLang="en-US" dirty="0" smtClean="0"/>
          </a:p>
          <a:p>
            <a:pPr eaLnBrk="1" hangingPunct="1">
              <a:spcBef>
                <a:spcPct val="0"/>
              </a:spcBef>
            </a:pPr>
            <a:endParaRPr lang="en-CA" altLang="en-US" b="1" dirty="0" smtClean="0"/>
          </a:p>
          <a:p>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smtClean="0"/>
              <a:t>6</a:t>
            </a:fld>
            <a:endParaRPr lang="en-US"/>
          </a:p>
        </p:txBody>
      </p:sp>
    </p:spTree>
    <p:extLst>
      <p:ext uri="{BB962C8B-B14F-4D97-AF65-F5344CB8AC3E}">
        <p14:creationId xmlns:p14="http://schemas.microsoft.com/office/powerpoint/2010/main" val="372594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CA" altLang="en-US" b="1" dirty="0" smtClean="0"/>
              <a:t>SPOR</a:t>
            </a:r>
          </a:p>
          <a:p>
            <a:pPr marL="171450" indent="-171450" eaLnBrk="1" hangingPunct="1">
              <a:buFontTx/>
              <a:buChar char="-"/>
            </a:pPr>
            <a:r>
              <a:rPr lang="en-CA" altLang="en-US" b="0" baseline="0" dirty="0" smtClean="0"/>
              <a:t>Through SPOR bridging the two death valleys – research-to-practice continuum. </a:t>
            </a:r>
          </a:p>
          <a:p>
            <a:pPr marL="171450" indent="-171450" eaLnBrk="1" hangingPunct="1">
              <a:buFontTx/>
              <a:buChar char="-"/>
            </a:pPr>
            <a:r>
              <a:rPr lang="en-US" dirty="0" smtClean="0">
                <a:effectLst/>
              </a:rPr>
              <a:t>Valley 1 refers to the decreased capacity to translate the results of discoveries generated by basic biomedical research in the laboratory to the bedside or </a:t>
            </a:r>
            <a:r>
              <a:rPr lang="en-US" dirty="0" err="1" smtClean="0">
                <a:effectLst/>
              </a:rPr>
              <a:t>careside</a:t>
            </a:r>
            <a:r>
              <a:rPr lang="en-US" dirty="0" smtClean="0">
                <a:effectLst/>
              </a:rPr>
              <a:t> as well as to successfully commercialize health discoveries. This negatively impacts Canada's clinical research and knowledge base and its international competitiveness. </a:t>
            </a:r>
          </a:p>
          <a:p>
            <a:pPr marL="171450" indent="-171450" eaLnBrk="1" hangingPunct="1">
              <a:buFontTx/>
              <a:buChar char="-"/>
            </a:pPr>
            <a:r>
              <a:rPr lang="en-US" dirty="0" smtClean="0">
                <a:effectLst/>
              </a:rPr>
              <a:t>Valley 2 refers to the limited capacity to synthesize, disseminate and integrate research results more broadly into health care decision-making and clinical practice. </a:t>
            </a:r>
          </a:p>
          <a:p>
            <a:pPr marL="171450" indent="-171450" eaLnBrk="1" hangingPunct="1">
              <a:buFontTx/>
              <a:buChar char="-"/>
            </a:pPr>
            <a:r>
              <a:rPr lang="en-US" dirty="0" smtClean="0">
                <a:effectLst/>
              </a:rPr>
              <a:t>These two valleys must be bridged if Canada is to bring evidence to bear to enhance health outcomes and ensure a sustainable health care system</a:t>
            </a:r>
          </a:p>
          <a:p>
            <a:pPr marL="171450" indent="-171450" eaLnBrk="1" hangingPunct="1">
              <a:buFontTx/>
              <a:buChar char="-"/>
            </a:pPr>
            <a:endParaRPr lang="en-US" altLang="en-US" dirty="0" smtClean="0">
              <a:effectLst/>
            </a:endParaRPr>
          </a:p>
          <a:p>
            <a:pPr marL="171450" indent="-171450" eaLnBrk="1" hangingPunct="1">
              <a:buFontTx/>
              <a:buChar char="-"/>
            </a:pPr>
            <a:r>
              <a:rPr lang="en-US" altLang="en-US" dirty="0" smtClean="0">
                <a:effectLst/>
              </a:rPr>
              <a:t>SPOR</a:t>
            </a:r>
            <a:r>
              <a:rPr lang="en-US" altLang="en-US" baseline="0" dirty="0" smtClean="0">
                <a:effectLst/>
              </a:rPr>
              <a:t> is a </a:t>
            </a:r>
            <a:r>
              <a:rPr lang="en-CA" altLang="en-US" dirty="0" smtClean="0"/>
              <a:t>collaboration of researchers, provinces, health care providers, patients and families working in partnership to improve the quality and effectiveness of care and</a:t>
            </a:r>
            <a:r>
              <a:rPr lang="en-CA" altLang="en-US" baseline="0" dirty="0" smtClean="0"/>
              <a:t> s</a:t>
            </a:r>
            <a:r>
              <a:rPr lang="en-CA" altLang="en-US" dirty="0" smtClean="0"/>
              <a:t>upports transformative research that will demonstrably improve health outcomes and enhance health care for patients</a:t>
            </a:r>
          </a:p>
          <a:p>
            <a:pPr marL="0" indent="0" eaLnBrk="1" hangingPunct="1">
              <a:buFontTx/>
              <a:buNone/>
            </a:pPr>
            <a:endParaRPr lang="en-CA" altLang="en-US" dirty="0" smtClean="0"/>
          </a:p>
          <a:p>
            <a:pPr marL="171450" indent="-171450" eaLnBrk="1" hangingPunct="1">
              <a:buFontTx/>
              <a:buChar char="-"/>
            </a:pPr>
            <a:r>
              <a:rPr lang="en-CA" altLang="en-US" dirty="0" smtClean="0"/>
              <a:t>TRAM</a:t>
            </a:r>
            <a:r>
              <a:rPr lang="en-CA" altLang="en-US" baseline="0" dirty="0" smtClean="0"/>
              <a:t> is also looking to bridge these valleys for youth and adolescent mental health</a:t>
            </a:r>
            <a:endParaRPr lang="en-CA" altLang="en-US" dirty="0" smtClean="0"/>
          </a:p>
          <a:p>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smtClean="0"/>
              <a:t>7</a:t>
            </a:fld>
            <a:endParaRPr lang="en-US"/>
          </a:p>
        </p:txBody>
      </p:sp>
    </p:spTree>
    <p:extLst>
      <p:ext uri="{BB962C8B-B14F-4D97-AF65-F5344CB8AC3E}">
        <p14:creationId xmlns:p14="http://schemas.microsoft.com/office/powerpoint/2010/main" val="2291746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CA" altLang="en-US" b="0" dirty="0" smtClean="0"/>
              <a:t>The</a:t>
            </a:r>
            <a:r>
              <a:rPr lang="en-CA" altLang="en-US" b="0" baseline="0" dirty="0" smtClean="0"/>
              <a:t> TRAM partners have created a unique selection panel composed of patient, family, youth representatives, policy and service delivery experts and researchers.</a:t>
            </a:r>
            <a:endParaRPr lang="en-CA" altLang="en-US" b="1" baseline="0" dirty="0" smtClean="0"/>
          </a:p>
          <a:p>
            <a:pPr eaLnBrk="1" hangingPunct="1">
              <a:buFont typeface="Arial" charset="0"/>
              <a:buNone/>
            </a:pPr>
            <a:endParaRPr lang="en-CA" altLang="en-US" b="1" baseline="0" dirty="0" smtClean="0"/>
          </a:p>
          <a:p>
            <a:pPr eaLnBrk="1" hangingPunct="1">
              <a:buFont typeface="Arial" charset="0"/>
              <a:buNone/>
            </a:pPr>
            <a:r>
              <a:rPr lang="en-CA" altLang="en-US" b="0" baseline="0" dirty="0" smtClean="0"/>
              <a:t>The panel has been engaged in all phase of the network development process (e.g., design, workshop).</a:t>
            </a:r>
          </a:p>
          <a:p>
            <a:pPr eaLnBrk="1" hangingPunct="1">
              <a:buFont typeface="Arial" charset="0"/>
              <a:buNone/>
            </a:pPr>
            <a:r>
              <a:rPr lang="en-CA" altLang="en-US" b="0" baseline="0" dirty="0" smtClean="0"/>
              <a:t> </a:t>
            </a:r>
            <a:endParaRPr lang="en-US" dirty="0"/>
          </a:p>
        </p:txBody>
      </p:sp>
      <p:sp>
        <p:nvSpPr>
          <p:cNvPr id="4" name="Slide Number Placeholder 3"/>
          <p:cNvSpPr>
            <a:spLocks noGrp="1"/>
          </p:cNvSpPr>
          <p:nvPr>
            <p:ph type="sldNum" sz="quarter" idx="10"/>
          </p:nvPr>
        </p:nvSpPr>
        <p:spPr/>
        <p:txBody>
          <a:bodyPr/>
          <a:lstStyle/>
          <a:p>
            <a:fld id="{07729FB2-713A-4658-B414-C0D70B036465}"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019373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Network Development Process</a:t>
            </a:r>
            <a:endParaRPr lang="en-US" b="1" dirty="0"/>
          </a:p>
        </p:txBody>
      </p:sp>
      <p:sp>
        <p:nvSpPr>
          <p:cNvPr id="4" name="Slide Number Placeholder 3"/>
          <p:cNvSpPr>
            <a:spLocks noGrp="1"/>
          </p:cNvSpPr>
          <p:nvPr>
            <p:ph type="sldNum" sz="quarter" idx="10"/>
          </p:nvPr>
        </p:nvSpPr>
        <p:spPr/>
        <p:txBody>
          <a:bodyPr/>
          <a:lstStyle/>
          <a:p>
            <a:fld id="{07729FB2-713A-4658-B414-C0D70B036465}" type="slidenum">
              <a:rPr lang="en-US" smtClean="0"/>
              <a:t>9</a:t>
            </a:fld>
            <a:endParaRPr lang="en-US"/>
          </a:p>
        </p:txBody>
      </p:sp>
    </p:spTree>
    <p:extLst>
      <p:ext uri="{BB962C8B-B14F-4D97-AF65-F5344CB8AC3E}">
        <p14:creationId xmlns:p14="http://schemas.microsoft.com/office/powerpoint/2010/main" val="4017275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96A2A-85AC-4EA6-8D27-C47405F96F56}"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220419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65343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3565713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CE1A111E-1ABB-4837-9CB1-7CB2EFBF9D37}" type="datetimeFigureOut">
              <a:rPr lang="en-CA">
                <a:solidFill>
                  <a:prstClr val="black">
                    <a:tint val="75000"/>
                  </a:prstClr>
                </a:solidFill>
              </a:rPr>
              <a:pPr>
                <a:defRPr/>
              </a:pPr>
              <a:t>13/12/2013</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1F777C7-212E-42E9-A0E9-CC06383CF8E7}"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1570096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468313" y="1196975"/>
            <a:ext cx="8207375" cy="0"/>
          </a:xfrm>
          <a:prstGeom prst="line">
            <a:avLst/>
          </a:prstGeom>
          <a:ln w="22225" cap="rnd">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Picture 7" descr="TRAM Logo.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23213" y="5910263"/>
            <a:ext cx="1220787"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CA"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Date Placeholder 3"/>
          <p:cNvSpPr>
            <a:spLocks noGrp="1"/>
          </p:cNvSpPr>
          <p:nvPr>
            <p:ph type="dt" sz="half" idx="10"/>
          </p:nvPr>
        </p:nvSpPr>
        <p:spPr/>
        <p:txBody>
          <a:bodyPr/>
          <a:lstStyle>
            <a:lvl1pPr>
              <a:defRPr/>
            </a:lvl1pPr>
          </a:lstStyle>
          <a:p>
            <a:pPr>
              <a:defRPr/>
            </a:pPr>
            <a:fld id="{913D2516-44A7-4160-81A7-D56CF5BFCA5F}" type="datetimeFigureOut">
              <a:rPr lang="en-CA">
                <a:solidFill>
                  <a:prstClr val="black">
                    <a:tint val="75000"/>
                  </a:prstClr>
                </a:solidFill>
              </a:rPr>
              <a:pPr>
                <a:defRPr/>
              </a:pPr>
              <a:t>13/12/2013</a:t>
            </a:fld>
            <a:endParaRPr lang="en-CA">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B7AF767C-97D6-4BC6-8193-F1ED6707ECDC}"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181639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AAB1881-85C1-4942-8668-115B93FB7802}" type="datetimeFigureOut">
              <a:rPr lang="en-CA">
                <a:solidFill>
                  <a:prstClr val="black">
                    <a:tint val="75000"/>
                  </a:prstClr>
                </a:solidFill>
              </a:rPr>
              <a:pPr>
                <a:defRPr/>
              </a:pPr>
              <a:t>13/12/2013</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E4A2F78-C4E2-4E73-8C63-A00D82680888}"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1577296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3253FA5D-51F3-4B5C-8E3F-DB890B582E60}" type="datetimeFigureOut">
              <a:rPr lang="en-CA">
                <a:solidFill>
                  <a:prstClr val="black">
                    <a:tint val="75000"/>
                  </a:prstClr>
                </a:solidFill>
              </a:rPr>
              <a:pPr>
                <a:defRPr/>
              </a:pPr>
              <a:t>13/12/2013</a:t>
            </a:fld>
            <a:endParaRPr lang="en-C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14464F6-BC7C-4D14-8E84-4DD595C5B91D}"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40149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A9290031-BB06-41F8-9B22-2DD0569610FD}" type="datetimeFigureOut">
              <a:rPr lang="en-CA">
                <a:solidFill>
                  <a:prstClr val="black">
                    <a:tint val="75000"/>
                  </a:prstClr>
                </a:solidFill>
              </a:rPr>
              <a:pPr>
                <a:defRPr/>
              </a:pPr>
              <a:t>13/12/2013</a:t>
            </a:fld>
            <a:endParaRPr lang="en-CA">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FA12BD7-7FDA-49D2-9588-FD8F6D9B6EBA}"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999634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21EEA4FE-3513-4BAF-B5D8-DF0C1EDDC151}" type="datetimeFigureOut">
              <a:rPr lang="en-CA">
                <a:solidFill>
                  <a:prstClr val="black">
                    <a:tint val="75000"/>
                  </a:prstClr>
                </a:solidFill>
              </a:rPr>
              <a:pPr>
                <a:defRPr/>
              </a:pPr>
              <a:t>13/12/2013</a:t>
            </a:fld>
            <a:endParaRPr lang="en-CA">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4414356-3EED-47D6-8EC7-DA8B15BD5C04}"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128019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EA5422-00FD-4CB6-B55C-5F7FCBF91CE7}" type="datetimeFigureOut">
              <a:rPr lang="en-CA">
                <a:solidFill>
                  <a:prstClr val="black">
                    <a:tint val="75000"/>
                  </a:prstClr>
                </a:solidFill>
              </a:rPr>
              <a:pPr>
                <a:defRPr/>
              </a:pPr>
              <a:t>13/12/2013</a:t>
            </a:fld>
            <a:endParaRPr lang="en-CA">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A5C5031-EF17-4BD6-835E-2C107E052725}"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910847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6DCC18-E550-4DA2-9BB6-F74195F228C8}" type="datetimeFigureOut">
              <a:rPr lang="en-CA">
                <a:solidFill>
                  <a:prstClr val="black">
                    <a:tint val="75000"/>
                  </a:prstClr>
                </a:solidFill>
              </a:rPr>
              <a:pPr>
                <a:defRPr/>
              </a:pPr>
              <a:t>13/12/2013</a:t>
            </a:fld>
            <a:endParaRPr lang="en-C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A2DFD7E-530C-4B9E-9DC6-925C52463010}"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64582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2022910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BA37F62-7A84-4926-9357-C70294129E07}" type="datetimeFigureOut">
              <a:rPr lang="en-CA">
                <a:solidFill>
                  <a:prstClr val="black">
                    <a:tint val="75000"/>
                  </a:prstClr>
                </a:solidFill>
              </a:rPr>
              <a:pPr>
                <a:defRPr/>
              </a:pPr>
              <a:t>13/12/2013</a:t>
            </a:fld>
            <a:endParaRPr lang="en-C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F214340-483F-402E-8513-2FE67A0AA37B}"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5144356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738E6482-57DF-4DA3-A9AE-C7FAA3A22579}" type="datetimeFigureOut">
              <a:rPr lang="en-CA">
                <a:solidFill>
                  <a:prstClr val="black">
                    <a:tint val="75000"/>
                  </a:prstClr>
                </a:solidFill>
              </a:rPr>
              <a:pPr>
                <a:defRPr/>
              </a:pPr>
              <a:t>13/12/2013</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EA6C1E5-DC7F-4DD9-AE83-8F8434D6EEF7}"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1013703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88817946-81EB-46AC-8D5C-D46F135FA1C2}" type="datetimeFigureOut">
              <a:rPr lang="en-CA">
                <a:solidFill>
                  <a:prstClr val="black">
                    <a:tint val="75000"/>
                  </a:prstClr>
                </a:solidFill>
              </a:rPr>
              <a:pPr>
                <a:defRPr/>
              </a:pPr>
              <a:t>13/12/2013</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F524C0F-F979-42B4-BB96-7F2510B4A20C}"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4186048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14217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34445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1856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1576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945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41442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1355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96A2A-85AC-4EA6-8D27-C47405F96F56}"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40406179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58567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6228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73874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74434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5380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26428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7861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91779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47094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01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96A2A-85AC-4EA6-8D27-C47405F96F56}" type="datetimeFigureOut">
              <a:rPr lang="en-US" smtClean="0"/>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27768626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51396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48573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2743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97207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91427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88899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81259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54222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38141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97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96A2A-85AC-4EA6-8D27-C47405F96F56}" type="datetimeFigureOut">
              <a:rPr lang="en-US" smtClean="0"/>
              <a:t>12/13/2013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289222999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327653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7010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06466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50088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36585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85696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21601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31560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649333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0205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96A2A-85AC-4EA6-8D27-C47405F96F56}" type="datetimeFigureOut">
              <a:rPr lang="en-US" smtClean="0"/>
              <a:t>12/13/2013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33980373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888973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471435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267343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311079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493032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26414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528452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514970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97268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6413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96A2A-85AC-4EA6-8D27-C47405F96F56}" type="datetimeFigureOut">
              <a:rPr lang="en-US" smtClean="0"/>
              <a:t>12/13/2013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39896228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685929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181122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833761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867646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942375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206384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824754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222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smtClean="0"/>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38559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96A2A-85AC-4EA6-8D27-C47405F96F56}" type="datetimeFigureOut">
              <a:rPr lang="en-US" smtClean="0"/>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A9861-88D0-467E-9F0D-9FDFFAED79B1}" type="slidenum">
              <a:rPr lang="en-US" smtClean="0"/>
              <a:t>‹#›</a:t>
            </a:fld>
            <a:endParaRPr lang="en-US"/>
          </a:p>
        </p:txBody>
      </p:sp>
    </p:spTree>
    <p:extLst>
      <p:ext uri="{BB962C8B-B14F-4D97-AF65-F5344CB8AC3E}">
        <p14:creationId xmlns:p14="http://schemas.microsoft.com/office/powerpoint/2010/main" val="192073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96A2A-85AC-4EA6-8D27-C47405F96F56}" type="datetimeFigureOut">
              <a:rPr lang="en-US" smtClean="0"/>
              <a:t>12/13/2013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9861-88D0-467E-9F0D-9FDFFAED79B1}" type="slidenum">
              <a:rPr lang="en-US" smtClean="0"/>
              <a:t>‹#›</a:t>
            </a:fld>
            <a:endParaRPr lang="en-US"/>
          </a:p>
        </p:txBody>
      </p:sp>
    </p:spTree>
    <p:extLst>
      <p:ext uri="{BB962C8B-B14F-4D97-AF65-F5344CB8AC3E}">
        <p14:creationId xmlns:p14="http://schemas.microsoft.com/office/powerpoint/2010/main" val="1543543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D892428-9820-45C2-B96E-8A7356F090A9}" type="datetimeFigureOut">
              <a:rPr lang="en-CA">
                <a:solidFill>
                  <a:prstClr val="black">
                    <a:tint val="75000"/>
                  </a:prstClr>
                </a:solidFill>
              </a:rPr>
              <a:pPr>
                <a:defRPr/>
              </a:pPr>
              <a:t>13/12/2013</a:t>
            </a:fld>
            <a:endParaRPr lang="en-CA">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022C655-5226-4B3E-B8C2-355B07273352}"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19595390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08817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00629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855803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259519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96A2A-85AC-4EA6-8D27-C47405F96F56}" type="datetimeFigureOut">
              <a:rPr lang="en-US">
                <a:solidFill>
                  <a:prstClr val="black">
                    <a:tint val="75000"/>
                  </a:prstClr>
                </a:solidFill>
              </a:rPr>
              <a:pPr/>
              <a:t>12/13/2013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9861-88D0-467E-9F0D-9FDFFAED79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03477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www.youtube.com/watch?v=jwuabBi7EmI"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68.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mailto:j.hendlisz@icloud.com" TargetMode="External"/><Relationship Id="rId4" Type="http://schemas.openxmlformats.org/officeDocument/2006/relationships/hyperlink" Target="http://www.tramcan.c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4"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304800"/>
            <a:ext cx="2743200" cy="2128320"/>
          </a:xfrm>
          <a:prstGeom prst="rect">
            <a:avLst/>
          </a:prstGeom>
          <a:ln>
            <a:noFill/>
          </a:ln>
        </p:spPr>
      </p:pic>
      <p:sp>
        <p:nvSpPr>
          <p:cNvPr id="2" name="Title 1"/>
          <p:cNvSpPr>
            <a:spLocks noGrp="1"/>
          </p:cNvSpPr>
          <p:nvPr>
            <p:ph type="ctrTitle"/>
          </p:nvPr>
        </p:nvSpPr>
        <p:spPr>
          <a:xfrm>
            <a:off x="609600" y="2511204"/>
            <a:ext cx="7772400" cy="1470025"/>
          </a:xfrm>
        </p:spPr>
        <p:txBody>
          <a:bodyPr>
            <a:normAutofit/>
          </a:bodyPr>
          <a:lstStyle/>
          <a:p>
            <a:r>
              <a:rPr lang="en-CA" altLang="en-US" sz="3600" b="1" dirty="0" smtClean="0">
                <a:solidFill>
                  <a:schemeClr val="accent1">
                    <a:lumMod val="75000"/>
                  </a:schemeClr>
                </a:solidFill>
                <a:latin typeface="Arial" panose="020B0604020202020204" pitchFamily="34" charset="0"/>
                <a:cs typeface="Arial" panose="020B0604020202020204" pitchFamily="34" charset="0"/>
              </a:rPr>
              <a:t>Transformational Research in Adolescent Mental Health</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p:txBody>
          <a:bodyPr/>
          <a:lstStyle/>
          <a:p>
            <a:endParaRPr lang="en-US" dirty="0" smtClean="0"/>
          </a:p>
          <a:p>
            <a:r>
              <a:rPr lang="en-US" sz="2800" b="1" dirty="0" smtClean="0">
                <a:solidFill>
                  <a:schemeClr val="accent1">
                    <a:lumMod val="75000"/>
                  </a:schemeClr>
                </a:solidFill>
                <a:latin typeface="Arial" panose="020B0604020202020204" pitchFamily="34" charset="0"/>
                <a:cs typeface="Arial" panose="020B0604020202020204" pitchFamily="34" charset="0"/>
              </a:rPr>
              <a:t>Partnership Lead: Jacques </a:t>
            </a:r>
            <a:r>
              <a:rPr lang="en-US" sz="2800" b="1" dirty="0" err="1" smtClean="0">
                <a:solidFill>
                  <a:schemeClr val="accent1">
                    <a:lumMod val="75000"/>
                  </a:schemeClr>
                </a:solidFill>
                <a:latin typeface="Arial" panose="020B0604020202020204" pitchFamily="34" charset="0"/>
                <a:cs typeface="Arial" panose="020B0604020202020204" pitchFamily="34" charset="0"/>
              </a:rPr>
              <a:t>Hendlisz</a:t>
            </a:r>
            <a:endParaRPr lang="en-US" sz="2800" b="1" dirty="0">
              <a:solidFill>
                <a:schemeClr val="accent1">
                  <a:lumMod val="75000"/>
                </a:schemeClr>
              </a:solidFill>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850" y="5410200"/>
            <a:ext cx="1524000" cy="1009650"/>
          </a:xfrm>
          <a:prstGeom prst="rect">
            <a:avLst/>
          </a:prstGeom>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http://www.tramcan.ca/sites/tramcan.ca/files/uploads/images/GBFoundation-170x147.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5257800"/>
            <a:ext cx="161925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6702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rm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The TRAM Process</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7" name="Content Placeholder 6"/>
          <p:cNvSpPr txBox="1">
            <a:spLocks noGrp="1"/>
          </p:cNvSpPr>
          <p:nvPr>
            <p:ph idx="1"/>
          </p:nvPr>
        </p:nvSpPr>
        <p:spPr>
          <a:xfrm>
            <a:off x="1066800" y="1905000"/>
            <a:ext cx="7315200" cy="2677656"/>
          </a:xfrm>
          <a:prstGeom prst="rect">
            <a:avLst/>
          </a:prstGeom>
          <a:solidFill>
            <a:srgbClr val="4F81BD">
              <a:lumMod val="75000"/>
            </a:srgbClr>
          </a:solidFill>
          <a:ln>
            <a:solidFill>
              <a:srgbClr val="4F81BD">
                <a:lumMod val="75000"/>
              </a:srgbClr>
            </a:solidFill>
          </a:ln>
        </p:spPr>
        <p:txBody>
          <a:bodyPr wrap="square">
            <a:spAutoFit/>
          </a:bodyPr>
          <a:lstStyle/>
          <a:p>
            <a:pPr algn="ctr">
              <a:buNone/>
            </a:pPr>
            <a:r>
              <a:rPr lang="en-CA" altLang="en-US" sz="2800" dirty="0" smtClean="0">
                <a:solidFill>
                  <a:schemeClr val="bg1"/>
                </a:solidFill>
                <a:latin typeface="Arial" panose="020B0604020202020204" pitchFamily="34" charset="0"/>
                <a:cs typeface="Arial" panose="020B0604020202020204" pitchFamily="34" charset="0"/>
              </a:rPr>
              <a:t>A unique, three-phase process to work hand-in-hand with the mental health community, to create proposals which integrate the right people in the right way, focused on the right goals, to make transformational change in five years.</a:t>
            </a:r>
          </a:p>
        </p:txBody>
      </p:sp>
    </p:spTree>
    <p:extLst>
      <p:ext uri="{BB962C8B-B14F-4D97-AF65-F5344CB8AC3E}">
        <p14:creationId xmlns:p14="http://schemas.microsoft.com/office/powerpoint/2010/main" val="844243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rm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TRAM’s Three Phase Approach</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92500" lnSpcReduction="20000"/>
          </a:bodyPr>
          <a:lstStyle/>
          <a:p>
            <a:pPr lvl="0">
              <a:buNone/>
              <a:defRPr/>
            </a:pPr>
            <a:r>
              <a:rPr lang="en-CA" sz="2200" b="1" u="sng" dirty="0">
                <a:solidFill>
                  <a:prstClr val="black"/>
                </a:solidFill>
                <a:latin typeface="Arial" panose="020B0604020202020204" pitchFamily="34" charset="0"/>
                <a:cs typeface="Arial" panose="020B0604020202020204" pitchFamily="34" charset="0"/>
              </a:rPr>
              <a:t>Phase I – </a:t>
            </a:r>
            <a:r>
              <a:rPr lang="en-CA" sz="2200" b="1" u="sng" dirty="0" smtClean="0">
                <a:solidFill>
                  <a:prstClr val="black"/>
                </a:solidFill>
                <a:latin typeface="Arial" panose="020B0604020202020204" pitchFamily="34" charset="0"/>
                <a:cs typeface="Arial" panose="020B0604020202020204" pitchFamily="34" charset="0"/>
              </a:rPr>
              <a:t>Expression </a:t>
            </a:r>
            <a:r>
              <a:rPr lang="en-CA" sz="2200" b="1" u="sng" dirty="0">
                <a:solidFill>
                  <a:prstClr val="black"/>
                </a:solidFill>
                <a:latin typeface="Arial" panose="020B0604020202020204" pitchFamily="34" charset="0"/>
                <a:cs typeface="Arial" panose="020B0604020202020204" pitchFamily="34" charset="0"/>
              </a:rPr>
              <a:t>of </a:t>
            </a:r>
            <a:r>
              <a:rPr lang="en-CA" sz="2200" b="1" u="sng" dirty="0" smtClean="0">
                <a:solidFill>
                  <a:prstClr val="black"/>
                </a:solidFill>
                <a:latin typeface="Arial" panose="020B0604020202020204" pitchFamily="34" charset="0"/>
                <a:cs typeface="Arial" panose="020B0604020202020204" pitchFamily="34" charset="0"/>
              </a:rPr>
              <a:t>Interest (EOI)</a:t>
            </a:r>
          </a:p>
          <a:p>
            <a:pPr>
              <a:defRPr/>
            </a:pPr>
            <a:r>
              <a:rPr lang="en-CA" sz="2200" dirty="0" smtClean="0">
                <a:solidFill>
                  <a:prstClr val="black"/>
                </a:solidFill>
                <a:latin typeface="Arial" panose="020B0604020202020204" pitchFamily="34" charset="0"/>
                <a:cs typeface="Arial" panose="020B0604020202020204" pitchFamily="34" charset="0"/>
              </a:rPr>
              <a:t>A total of 54 teams </a:t>
            </a:r>
            <a:r>
              <a:rPr lang="en-CA" sz="2200" dirty="0">
                <a:solidFill>
                  <a:prstClr val="black"/>
                </a:solidFill>
                <a:latin typeface="Arial" panose="020B0604020202020204" pitchFamily="34" charset="0"/>
                <a:cs typeface="Arial" panose="020B0604020202020204" pitchFamily="34" charset="0"/>
              </a:rPr>
              <a:t>and nascent networks </a:t>
            </a:r>
            <a:r>
              <a:rPr lang="en-CA" sz="2200" dirty="0" smtClean="0">
                <a:solidFill>
                  <a:prstClr val="black"/>
                </a:solidFill>
                <a:latin typeface="Arial" panose="020B0604020202020204" pitchFamily="34" charset="0"/>
                <a:cs typeface="Arial" panose="020B0604020202020204" pitchFamily="34" charset="0"/>
              </a:rPr>
              <a:t>applied in April 2013</a:t>
            </a:r>
            <a:endParaRPr lang="en-CA" sz="2200" dirty="0">
              <a:solidFill>
                <a:prstClr val="black"/>
              </a:solidFill>
              <a:latin typeface="Arial" panose="020B0604020202020204" pitchFamily="34" charset="0"/>
              <a:cs typeface="Arial" panose="020B0604020202020204" pitchFamily="34" charset="0"/>
            </a:endParaRPr>
          </a:p>
          <a:p>
            <a:pPr lvl="0">
              <a:defRPr/>
            </a:pPr>
            <a:r>
              <a:rPr lang="en-CA" sz="2200" dirty="0" smtClean="0">
                <a:solidFill>
                  <a:prstClr val="black"/>
                </a:solidFill>
                <a:latin typeface="Arial" panose="020B0604020202020204" pitchFamily="34" charset="0"/>
                <a:cs typeface="Arial" panose="020B0604020202020204" pitchFamily="34" charset="0"/>
              </a:rPr>
              <a:t>From those applications, 17 groups were </a:t>
            </a:r>
            <a:r>
              <a:rPr lang="en-CA" sz="2200" dirty="0">
                <a:solidFill>
                  <a:prstClr val="black"/>
                </a:solidFill>
                <a:latin typeface="Arial" panose="020B0604020202020204" pitchFamily="34" charset="0"/>
                <a:cs typeface="Arial" panose="020B0604020202020204" pitchFamily="34" charset="0"/>
              </a:rPr>
              <a:t>retained </a:t>
            </a:r>
            <a:r>
              <a:rPr lang="en-CA" sz="2200" dirty="0" smtClean="0">
                <a:solidFill>
                  <a:prstClr val="black"/>
                </a:solidFill>
                <a:latin typeface="Arial" panose="020B0604020202020204" pitchFamily="34" charset="0"/>
                <a:cs typeface="Arial" panose="020B0604020202020204" pitchFamily="34" charset="0"/>
              </a:rPr>
              <a:t>and attended a 3-day </a:t>
            </a:r>
            <a:r>
              <a:rPr lang="en-CA" sz="2200" dirty="0">
                <a:solidFill>
                  <a:prstClr val="black"/>
                </a:solidFill>
                <a:latin typeface="Arial" panose="020B0604020202020204" pitchFamily="34" charset="0"/>
                <a:cs typeface="Arial" panose="020B0604020202020204" pitchFamily="34" charset="0"/>
              </a:rPr>
              <a:t>Strengthening Workshop </a:t>
            </a:r>
            <a:r>
              <a:rPr lang="en-CA" sz="2200" dirty="0" smtClean="0">
                <a:solidFill>
                  <a:prstClr val="black"/>
                </a:solidFill>
                <a:latin typeface="Arial" panose="020B0604020202020204" pitchFamily="34" charset="0"/>
                <a:cs typeface="Arial" panose="020B0604020202020204" pitchFamily="34" charset="0"/>
              </a:rPr>
              <a:t> in June 2013</a:t>
            </a:r>
          </a:p>
          <a:p>
            <a:pPr lvl="0">
              <a:defRPr/>
            </a:pPr>
            <a:r>
              <a:rPr lang="en-CA" sz="2200" dirty="0" smtClean="0">
                <a:solidFill>
                  <a:prstClr val="black"/>
                </a:solidFill>
                <a:latin typeface="Arial" panose="020B0604020202020204" pitchFamily="34" charset="0"/>
                <a:cs typeface="Arial" panose="020B0604020202020204" pitchFamily="34" charset="0"/>
              </a:rPr>
              <a:t>Strengthening Workshop Video:</a:t>
            </a:r>
            <a:endParaRPr lang="en-CA" sz="2200" dirty="0">
              <a:solidFill>
                <a:prstClr val="black"/>
              </a:solidFill>
              <a:latin typeface="Arial" panose="020B0604020202020204" pitchFamily="34" charset="0"/>
              <a:cs typeface="Arial" panose="020B0604020202020204" pitchFamily="34" charset="0"/>
            </a:endParaRPr>
          </a:p>
          <a:p>
            <a:pPr marL="0" lvl="0" indent="0">
              <a:buNone/>
              <a:defRPr/>
            </a:pPr>
            <a:endParaRPr lang="en-CA" sz="2200" dirty="0" smtClean="0">
              <a:solidFill>
                <a:prstClr val="black"/>
              </a:solidFill>
              <a:latin typeface="Arial" panose="020B0604020202020204" pitchFamily="34" charset="0"/>
              <a:cs typeface="Arial" panose="020B0604020202020204" pitchFamily="34" charset="0"/>
            </a:endParaRPr>
          </a:p>
          <a:p>
            <a:pPr marL="0" lvl="0" indent="0">
              <a:buNone/>
              <a:defRPr/>
            </a:pPr>
            <a:endParaRPr lang="en-CA" sz="2200" dirty="0" smtClean="0">
              <a:solidFill>
                <a:prstClr val="black"/>
              </a:solidFill>
              <a:latin typeface="Arial" panose="020B0604020202020204" pitchFamily="34" charset="0"/>
              <a:cs typeface="Arial" panose="020B0604020202020204" pitchFamily="34" charset="0"/>
            </a:endParaRPr>
          </a:p>
          <a:p>
            <a:pPr marL="0" lvl="0" indent="0">
              <a:buNone/>
              <a:defRPr/>
            </a:pPr>
            <a:endParaRPr lang="en-CA" sz="2200" dirty="0">
              <a:solidFill>
                <a:prstClr val="black"/>
              </a:solidFill>
              <a:latin typeface="Arial" panose="020B0604020202020204" pitchFamily="34" charset="0"/>
              <a:cs typeface="Arial" panose="020B0604020202020204" pitchFamily="34" charset="0"/>
            </a:endParaRPr>
          </a:p>
          <a:p>
            <a:pPr lvl="0">
              <a:buNone/>
              <a:defRPr/>
            </a:pPr>
            <a:r>
              <a:rPr lang="en-CA" sz="2200" b="1" u="sng" dirty="0">
                <a:solidFill>
                  <a:prstClr val="black"/>
                </a:solidFill>
                <a:latin typeface="Arial" panose="020B0604020202020204" pitchFamily="34" charset="0"/>
                <a:cs typeface="Arial" panose="020B0604020202020204" pitchFamily="34" charset="0"/>
              </a:rPr>
              <a:t>Phase II: Letters of Intent</a:t>
            </a:r>
          </a:p>
          <a:p>
            <a:pPr lvl="0">
              <a:defRPr/>
            </a:pPr>
            <a:r>
              <a:rPr lang="en-CA" sz="2200" dirty="0" smtClean="0">
                <a:solidFill>
                  <a:prstClr val="black"/>
                </a:solidFill>
                <a:latin typeface="Arial" panose="020B0604020202020204" pitchFamily="34" charset="0"/>
                <a:cs typeface="Arial" panose="020B0604020202020204" pitchFamily="34" charset="0"/>
              </a:rPr>
              <a:t>From the 17 groups at the Workshop, a total of three Letters of Intent were successful to move to the final phase (November 2013)</a:t>
            </a:r>
            <a:r>
              <a:rPr lang="en-CA" sz="2200" dirty="0">
                <a:solidFill>
                  <a:prstClr val="black"/>
                </a:solidFill>
                <a:latin typeface="Arial" panose="020B0604020202020204" pitchFamily="34" charset="0"/>
                <a:cs typeface="Arial" panose="020B0604020202020204" pitchFamily="34" charset="0"/>
              </a:rPr>
              <a:t/>
            </a:r>
            <a:br>
              <a:rPr lang="en-CA" sz="2200" dirty="0">
                <a:solidFill>
                  <a:prstClr val="black"/>
                </a:solidFill>
                <a:latin typeface="Arial" panose="020B0604020202020204" pitchFamily="34" charset="0"/>
                <a:cs typeface="Arial" panose="020B0604020202020204" pitchFamily="34" charset="0"/>
              </a:rPr>
            </a:br>
            <a:endParaRPr lang="en-CA" sz="2200" dirty="0">
              <a:solidFill>
                <a:prstClr val="black"/>
              </a:solidFill>
              <a:latin typeface="Arial" panose="020B0604020202020204" pitchFamily="34" charset="0"/>
              <a:cs typeface="Arial" panose="020B0604020202020204" pitchFamily="34" charset="0"/>
            </a:endParaRPr>
          </a:p>
          <a:p>
            <a:pPr lvl="0">
              <a:buNone/>
              <a:defRPr/>
            </a:pPr>
            <a:r>
              <a:rPr lang="en-CA" sz="2200" b="1" u="sng" dirty="0">
                <a:solidFill>
                  <a:prstClr val="black"/>
                </a:solidFill>
                <a:latin typeface="Arial" panose="020B0604020202020204" pitchFamily="34" charset="0"/>
                <a:cs typeface="Arial" panose="020B0604020202020204" pitchFamily="34" charset="0"/>
              </a:rPr>
              <a:t>Phase III: Full proposals</a:t>
            </a:r>
          </a:p>
          <a:p>
            <a:pPr lvl="0">
              <a:defRPr/>
            </a:pPr>
            <a:r>
              <a:rPr lang="en-CA" sz="2200" dirty="0" smtClean="0">
                <a:solidFill>
                  <a:prstClr val="black"/>
                </a:solidFill>
                <a:latin typeface="Arial" panose="020B0604020202020204" pitchFamily="34" charset="0"/>
                <a:cs typeface="Arial" panose="020B0604020202020204" pitchFamily="34" charset="0"/>
              </a:rPr>
              <a:t>The successful network will be announced in June 2014</a:t>
            </a:r>
            <a:endParaRPr lang="en-CA" sz="2200" dirty="0">
              <a:solidFill>
                <a:prstClr val="black"/>
              </a:solidFill>
              <a:latin typeface="Arial" panose="020B0604020202020204" pitchFamily="34" charset="0"/>
              <a:cs typeface="Arial" panose="020B0604020202020204" pitchFamily="34" charset="0"/>
            </a:endParaRPr>
          </a:p>
          <a:p>
            <a:pPr marL="0" indent="0">
              <a:buNone/>
            </a:pPr>
            <a:endParaRPr lang="en-US" dirty="0"/>
          </a:p>
        </p:txBody>
      </p:sp>
      <p:pic>
        <p:nvPicPr>
          <p:cNvPr id="1026" name="Picture 2">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48200" y="2819400"/>
            <a:ext cx="2198059" cy="1229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7915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a:xfrm>
            <a:off x="381000" y="228600"/>
            <a:ext cx="8610600" cy="1143000"/>
          </a:xfrm>
        </p:spPr>
        <p:txBody>
          <a:bodyPr>
            <a:no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What Do We Expect from the Network</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7" name="Content Placeholder 6"/>
          <p:cNvSpPr txBox="1">
            <a:spLocks noGrp="1"/>
          </p:cNvSpPr>
          <p:nvPr>
            <p:ph idx="1"/>
          </p:nvPr>
        </p:nvSpPr>
        <p:spPr>
          <a:xfrm>
            <a:off x="990600" y="1569535"/>
            <a:ext cx="7315200" cy="3453253"/>
          </a:xfrm>
          <a:prstGeom prst="rect">
            <a:avLst/>
          </a:prstGeom>
          <a:solidFill>
            <a:srgbClr val="4F81BD">
              <a:lumMod val="75000"/>
            </a:srgbClr>
          </a:solidFill>
          <a:ln>
            <a:solidFill>
              <a:srgbClr val="4F81BD">
                <a:lumMod val="75000"/>
              </a:srgbClr>
            </a:solidFill>
          </a:ln>
        </p:spPr>
        <p:txBody>
          <a:bodyPr wrap="square">
            <a:spAutoFit/>
          </a:bodyPr>
          <a:lstStyle/>
          <a:p>
            <a:pPr>
              <a:buNone/>
            </a:pPr>
            <a:r>
              <a:rPr lang="en-CA" altLang="en-US" sz="2800" b="1" dirty="0" smtClean="0">
                <a:solidFill>
                  <a:schemeClr val="bg1"/>
                </a:solidFill>
                <a:latin typeface="Arial" panose="020B0604020202020204" pitchFamily="34" charset="0"/>
                <a:cs typeface="Arial" panose="020B0604020202020204" pitchFamily="34" charset="0"/>
              </a:rPr>
              <a:t>Within 5 years</a:t>
            </a:r>
            <a:r>
              <a:rPr lang="en-CA" altLang="en-US" sz="2800" dirty="0" smtClean="0">
                <a:solidFill>
                  <a:schemeClr val="bg1"/>
                </a:solidFill>
                <a:latin typeface="Arial" panose="020B0604020202020204" pitchFamily="34" charset="0"/>
                <a:cs typeface="Arial" panose="020B0604020202020204" pitchFamily="34" charset="0"/>
              </a:rPr>
              <a:t>:</a:t>
            </a:r>
            <a:endParaRPr lang="en-CA" altLang="en-US" sz="2800" b="1" dirty="0" smtClean="0">
              <a:solidFill>
                <a:schemeClr val="bg1"/>
              </a:solidFill>
              <a:latin typeface="Arial" panose="020B0604020202020204" pitchFamily="34" charset="0"/>
              <a:cs typeface="Arial" panose="020B0604020202020204" pitchFamily="34" charset="0"/>
            </a:endParaRPr>
          </a:p>
          <a:p>
            <a:r>
              <a:rPr lang="en-CA" altLang="en-US" sz="2800" dirty="0" smtClean="0">
                <a:solidFill>
                  <a:schemeClr val="bg1"/>
                </a:solidFill>
                <a:latin typeface="Arial" panose="020B0604020202020204" pitchFamily="34" charset="0"/>
                <a:cs typeface="Arial" panose="020B0604020202020204" pitchFamily="34" charset="0"/>
              </a:rPr>
              <a:t>Catalyze fundamental change in youth and adolescent mental health care in Canada</a:t>
            </a:r>
          </a:p>
          <a:p>
            <a:r>
              <a:rPr lang="en-CA" altLang="en-US" sz="2800" dirty="0" smtClean="0">
                <a:solidFill>
                  <a:schemeClr val="bg1"/>
                </a:solidFill>
                <a:latin typeface="Arial" panose="020B0604020202020204" pitchFamily="34" charset="0"/>
                <a:cs typeface="Arial" panose="020B0604020202020204" pitchFamily="34" charset="0"/>
              </a:rPr>
              <a:t>Prove new approaches</a:t>
            </a:r>
          </a:p>
          <a:p>
            <a:r>
              <a:rPr lang="en-CA" altLang="en-US" sz="2800" dirty="0" smtClean="0">
                <a:solidFill>
                  <a:schemeClr val="bg1"/>
                </a:solidFill>
                <a:latin typeface="Arial" panose="020B0604020202020204" pitchFamily="34" charset="0"/>
                <a:cs typeface="Arial" panose="020B0604020202020204" pitchFamily="34" charset="0"/>
              </a:rPr>
              <a:t>Increase the number of 11 to 25-year olds identified and receiving services</a:t>
            </a:r>
          </a:p>
          <a:p>
            <a:r>
              <a:rPr lang="en-CA" altLang="en-US" sz="2800" dirty="0" smtClean="0">
                <a:solidFill>
                  <a:schemeClr val="bg1"/>
                </a:solidFill>
                <a:latin typeface="Arial" panose="020B0604020202020204" pitchFamily="34" charset="0"/>
                <a:cs typeface="Arial" panose="020B0604020202020204" pitchFamily="34" charset="0"/>
              </a:rPr>
              <a:t>Demonstrate better health outcomes</a:t>
            </a:r>
          </a:p>
        </p:txBody>
      </p:sp>
    </p:spTree>
    <p:extLst>
      <p:ext uri="{BB962C8B-B14F-4D97-AF65-F5344CB8AC3E}">
        <p14:creationId xmlns:p14="http://schemas.microsoft.com/office/powerpoint/2010/main" val="170904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rm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The Successful Network Will…</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r>
              <a:rPr lang="en-CA" altLang="en-US" sz="2200" dirty="0" smtClean="0">
                <a:latin typeface="Arial" panose="020B0604020202020204" pitchFamily="34" charset="0"/>
                <a:cs typeface="Arial" panose="020B0604020202020204" pitchFamily="34" charset="0"/>
              </a:rPr>
              <a:t>Share leadership, responsibilities and resources among the five stakeholder groups</a:t>
            </a:r>
          </a:p>
          <a:p>
            <a:r>
              <a:rPr lang="en-CA" altLang="en-US" sz="2200" dirty="0">
                <a:latin typeface="Arial" panose="020B0604020202020204" pitchFamily="34" charset="0"/>
                <a:cs typeface="Arial" panose="020B0604020202020204" pitchFamily="34" charset="0"/>
              </a:rPr>
              <a:t>T</a:t>
            </a:r>
            <a:r>
              <a:rPr lang="en-CA" altLang="en-US" sz="2200" dirty="0" smtClean="0">
                <a:latin typeface="Arial" panose="020B0604020202020204" pitchFamily="34" charset="0"/>
                <a:cs typeface="Arial" panose="020B0604020202020204" pitchFamily="34" charset="0"/>
              </a:rPr>
              <a:t>ransform 11-25 year-old outcomes, in 5 years</a:t>
            </a:r>
          </a:p>
          <a:p>
            <a:r>
              <a:rPr lang="en-CA" altLang="en-US" sz="2200" dirty="0" smtClean="0">
                <a:latin typeface="Arial" panose="020B0604020202020204" pitchFamily="34" charset="0"/>
                <a:cs typeface="Arial" panose="020B0604020202020204" pitchFamily="34" charset="0"/>
              </a:rPr>
              <a:t>Operate in the real world, within the real system, real resources, real patients, real constraints</a:t>
            </a:r>
          </a:p>
          <a:p>
            <a:r>
              <a:rPr lang="en-CA" altLang="en-US" sz="2200" dirty="0" smtClean="0">
                <a:latin typeface="Arial" panose="020B0604020202020204" pitchFamily="34" charset="0"/>
                <a:cs typeface="Arial" panose="020B0604020202020204" pitchFamily="34" charset="0"/>
              </a:rPr>
              <a:t>Have investments key to influencing levers of change </a:t>
            </a:r>
          </a:p>
          <a:p>
            <a:r>
              <a:rPr lang="en-CA" altLang="en-US" sz="2200" dirty="0" smtClean="0">
                <a:latin typeface="Arial" panose="020B0604020202020204" pitchFamily="34" charset="0"/>
                <a:cs typeface="Arial" panose="020B0604020202020204" pitchFamily="34" charset="0"/>
              </a:rPr>
              <a:t>Support implementation research for scale-up</a:t>
            </a:r>
          </a:p>
          <a:p>
            <a:r>
              <a:rPr lang="en-CA" altLang="en-US" sz="2200" dirty="0" smtClean="0">
                <a:latin typeface="Arial" panose="020B0604020202020204" pitchFamily="34" charset="0"/>
                <a:cs typeface="Arial" panose="020B0604020202020204" pitchFamily="34" charset="0"/>
              </a:rPr>
              <a:t>Articulate credible path to transformation, demonstrating success in at least one province</a:t>
            </a:r>
          </a:p>
          <a:p>
            <a:r>
              <a:rPr lang="en-CA" altLang="en-US" sz="2200" dirty="0" smtClean="0">
                <a:latin typeface="Arial" panose="020B0604020202020204" pitchFamily="34" charset="0"/>
                <a:cs typeface="Arial" panose="020B0604020202020204" pitchFamily="34" charset="0"/>
              </a:rPr>
              <a:t>Provide meaningful metrics for its outcomes</a:t>
            </a:r>
          </a:p>
          <a:p>
            <a:pPr marL="0" indent="0">
              <a:buNone/>
            </a:pPr>
            <a:endParaRPr lang="en-US" dirty="0"/>
          </a:p>
        </p:txBody>
      </p:sp>
    </p:spTree>
    <p:extLst>
      <p:ext uri="{BB962C8B-B14F-4D97-AF65-F5344CB8AC3E}">
        <p14:creationId xmlns:p14="http://schemas.microsoft.com/office/powerpoint/2010/main" val="403847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2" y="4406900"/>
            <a:ext cx="8421687" cy="1362075"/>
          </a:xfrm>
        </p:spPr>
        <p:txBody>
          <a:bodyPr rtlCol="0">
            <a:normAutofit/>
          </a:bodyPr>
          <a:lstStyle/>
          <a:p>
            <a:pPr eaLnBrk="1" fontAlgn="auto" hangingPunct="1">
              <a:spcAft>
                <a:spcPts val="0"/>
              </a:spcAft>
              <a:defRPr/>
            </a:pPr>
            <a:r>
              <a:rPr lang="en-CA" dirty="0" smtClean="0">
                <a:solidFill>
                  <a:schemeClr val="accent1">
                    <a:lumMod val="75000"/>
                  </a:schemeClr>
                </a:solidFill>
                <a:latin typeface="Arial" panose="020B0604020202020204" pitchFamily="34" charset="0"/>
                <a:cs typeface="Arial" panose="020B0604020202020204" pitchFamily="34" charset="0"/>
              </a:rPr>
              <a:t>NEXT PHASES</a:t>
            </a:r>
            <a:endParaRPr lang="en-CA" dirty="0">
              <a:solidFill>
                <a:schemeClr val="accent1">
                  <a:lumMod val="75000"/>
                </a:schemeClr>
              </a:solidFill>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r>
              <a:rPr lang="en-CA" dirty="0" smtClean="0">
                <a:solidFill>
                  <a:schemeClr val="accent1">
                    <a:lumMod val="75000"/>
                  </a:schemeClr>
                </a:solidFill>
              </a:rPr>
              <a:t>Transformational Research in Adolescent Mental Health</a:t>
            </a:r>
            <a:endParaRPr lang="en-CA" dirty="0">
              <a:solidFill>
                <a:schemeClr val="accent1">
                  <a:lumMod val="75000"/>
                </a:schemeClr>
              </a:solidFill>
            </a:endParaRPr>
          </a:p>
        </p:txBody>
      </p:sp>
      <p:pic>
        <p:nvPicPr>
          <p:cNvPr id="4"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Tree>
    <p:extLst>
      <p:ext uri="{BB962C8B-B14F-4D97-AF65-F5344CB8AC3E}">
        <p14:creationId xmlns:p14="http://schemas.microsoft.com/office/powerpoint/2010/main" val="27830643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a:xfrm>
            <a:off x="381000" y="228600"/>
            <a:ext cx="8610600" cy="1143000"/>
          </a:xfrm>
        </p:spPr>
        <p:txBody>
          <a:bodyPr>
            <a:no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Next Steps for TRAM</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7" name="Content Placeholder 6"/>
          <p:cNvSpPr txBox="1">
            <a:spLocks noGrp="1"/>
          </p:cNvSpPr>
          <p:nvPr>
            <p:ph idx="1"/>
          </p:nvPr>
        </p:nvSpPr>
        <p:spPr>
          <a:xfrm>
            <a:off x="926387" y="2133600"/>
            <a:ext cx="7315200" cy="1815882"/>
          </a:xfrm>
          <a:prstGeom prst="rect">
            <a:avLst/>
          </a:prstGeom>
          <a:solidFill>
            <a:srgbClr val="4F81BD">
              <a:lumMod val="75000"/>
            </a:srgbClr>
          </a:solidFill>
          <a:ln>
            <a:solidFill>
              <a:srgbClr val="4F81BD">
                <a:lumMod val="75000"/>
              </a:srgbClr>
            </a:solidFill>
          </a:ln>
        </p:spPr>
        <p:txBody>
          <a:bodyPr wrap="square">
            <a:spAutoFit/>
          </a:bodyPr>
          <a:lstStyle/>
          <a:p>
            <a:pPr algn="ctr">
              <a:buNone/>
            </a:pPr>
            <a:r>
              <a:rPr lang="en-CA" altLang="en-US" sz="2800" dirty="0" smtClean="0">
                <a:solidFill>
                  <a:schemeClr val="bg1"/>
                </a:solidFill>
                <a:latin typeface="Arial" panose="020B0604020202020204" pitchFamily="34" charset="0"/>
                <a:cs typeface="Arial" panose="020B0604020202020204" pitchFamily="34" charset="0"/>
              </a:rPr>
              <a:t>In collaboration with the selected Network, TRAM will facilitate the advancement of the work to ensure the objectives of TRAM are achieved.</a:t>
            </a:r>
          </a:p>
        </p:txBody>
      </p:sp>
    </p:spTree>
    <p:extLst>
      <p:ext uri="{BB962C8B-B14F-4D97-AF65-F5344CB8AC3E}">
        <p14:creationId xmlns:p14="http://schemas.microsoft.com/office/powerpoint/2010/main" val="1132060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a:xfrm>
            <a:off x="76200" y="274638"/>
            <a:ext cx="9067800" cy="1143000"/>
          </a:xfrm>
        </p:spPr>
        <p:txBody>
          <a:bodyPr>
            <a:no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To Find Out More and How to Get Involved</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pPr marL="457200" lvl="1" indent="0">
              <a:buNone/>
              <a:defRPr/>
            </a:pPr>
            <a:endParaRPr lang="en-CA" sz="2200" dirty="0">
              <a:solidFill>
                <a:prstClr val="black"/>
              </a:solidFill>
              <a:latin typeface="Arial" panose="020B0604020202020204" pitchFamily="34" charset="0"/>
              <a:cs typeface="Arial" panose="020B0604020202020204" pitchFamily="34" charset="0"/>
            </a:endParaRPr>
          </a:p>
          <a:p>
            <a:pPr algn="ctr">
              <a:buNone/>
              <a:defRPr/>
            </a:pPr>
            <a:r>
              <a:rPr lang="en-CA" sz="2200" b="1" dirty="0" smtClean="0">
                <a:solidFill>
                  <a:schemeClr val="accent1">
                    <a:lumMod val="75000"/>
                  </a:schemeClr>
                </a:solidFill>
                <a:latin typeface="Arial" panose="020B0604020202020204" pitchFamily="34" charset="0"/>
                <a:cs typeface="Arial" panose="020B0604020202020204" pitchFamily="34" charset="0"/>
              </a:rPr>
              <a:t>TRAM Website</a:t>
            </a:r>
          </a:p>
          <a:p>
            <a:pPr algn="ctr">
              <a:buNone/>
              <a:defRPr/>
            </a:pPr>
            <a:r>
              <a:rPr lang="en-CA" sz="2200" u="sng" dirty="0" smtClean="0">
                <a:solidFill>
                  <a:prstClr val="black"/>
                </a:solidFill>
                <a:latin typeface="Arial" panose="020B0604020202020204" pitchFamily="34" charset="0"/>
                <a:cs typeface="Arial" panose="020B0604020202020204" pitchFamily="34" charset="0"/>
                <a:hlinkClick r:id="rId4"/>
              </a:rPr>
              <a:t>www.tramcan.ca</a:t>
            </a:r>
            <a:endParaRPr lang="en-CA" sz="2200" dirty="0">
              <a:solidFill>
                <a:prstClr val="black"/>
              </a:solidFill>
              <a:latin typeface="Arial" panose="020B0604020202020204" pitchFamily="34" charset="0"/>
              <a:cs typeface="Arial" panose="020B0604020202020204" pitchFamily="34" charset="0"/>
            </a:endParaRPr>
          </a:p>
          <a:p>
            <a:pPr lvl="0" algn="ctr">
              <a:buNone/>
              <a:defRPr/>
            </a:pPr>
            <a:endParaRPr lang="en-CA" sz="2200" dirty="0" smtClean="0">
              <a:solidFill>
                <a:schemeClr val="accent1">
                  <a:lumMod val="75000"/>
                </a:schemeClr>
              </a:solidFill>
              <a:latin typeface="Arial" panose="020B0604020202020204" pitchFamily="34" charset="0"/>
              <a:cs typeface="Arial" panose="020B0604020202020204" pitchFamily="34" charset="0"/>
            </a:endParaRPr>
          </a:p>
          <a:p>
            <a:pPr algn="ctr">
              <a:buNone/>
              <a:defRPr/>
            </a:pPr>
            <a:r>
              <a:rPr lang="en-CA" sz="2200" b="1" dirty="0">
                <a:solidFill>
                  <a:schemeClr val="accent1">
                    <a:lumMod val="75000"/>
                  </a:schemeClr>
                </a:solidFill>
                <a:latin typeface="Arial" panose="020B0604020202020204" pitchFamily="34" charset="0"/>
                <a:cs typeface="Arial" panose="020B0604020202020204" pitchFamily="34" charset="0"/>
              </a:rPr>
              <a:t>TRAM Partnership </a:t>
            </a:r>
            <a:r>
              <a:rPr lang="en-CA" sz="2200" b="1" dirty="0" smtClean="0">
                <a:solidFill>
                  <a:schemeClr val="accent1">
                    <a:lumMod val="75000"/>
                  </a:schemeClr>
                </a:solidFill>
                <a:latin typeface="Arial" panose="020B0604020202020204" pitchFamily="34" charset="0"/>
                <a:cs typeface="Arial" panose="020B0604020202020204" pitchFamily="34" charset="0"/>
              </a:rPr>
              <a:t>Lead</a:t>
            </a:r>
          </a:p>
          <a:p>
            <a:pPr lvl="0" algn="ctr">
              <a:buNone/>
              <a:defRPr/>
            </a:pPr>
            <a:r>
              <a:rPr lang="en-CA" sz="2200" dirty="0" smtClean="0">
                <a:solidFill>
                  <a:schemeClr val="accent1">
                    <a:lumMod val="75000"/>
                  </a:schemeClr>
                </a:solidFill>
                <a:latin typeface="Arial" panose="020B0604020202020204" pitchFamily="34" charset="0"/>
                <a:cs typeface="Arial" panose="020B0604020202020204" pitchFamily="34" charset="0"/>
              </a:rPr>
              <a:t>Jacques </a:t>
            </a:r>
            <a:r>
              <a:rPr lang="en-CA" sz="2200" dirty="0" err="1">
                <a:solidFill>
                  <a:schemeClr val="accent1">
                    <a:lumMod val="75000"/>
                  </a:schemeClr>
                </a:solidFill>
                <a:latin typeface="Arial" panose="020B0604020202020204" pitchFamily="34" charset="0"/>
                <a:cs typeface="Arial" panose="020B0604020202020204" pitchFamily="34" charset="0"/>
              </a:rPr>
              <a:t>Hendlisz</a:t>
            </a:r>
            <a:endParaRPr lang="en-CA" sz="2200" dirty="0">
              <a:solidFill>
                <a:schemeClr val="accent1">
                  <a:lumMod val="75000"/>
                </a:schemeClr>
              </a:solidFill>
              <a:latin typeface="Arial" panose="020B0604020202020204" pitchFamily="34" charset="0"/>
              <a:cs typeface="Arial" panose="020B0604020202020204" pitchFamily="34" charset="0"/>
            </a:endParaRPr>
          </a:p>
          <a:p>
            <a:pPr lvl="0" algn="ctr">
              <a:buNone/>
              <a:defRPr/>
            </a:pPr>
            <a:r>
              <a:rPr lang="en-CA" sz="2200" dirty="0" smtClean="0">
                <a:solidFill>
                  <a:schemeClr val="accent1">
                    <a:lumMod val="75000"/>
                  </a:schemeClr>
                </a:solidFill>
                <a:latin typeface="Arial" panose="020B0604020202020204" pitchFamily="34" charset="0"/>
                <a:cs typeface="Arial" panose="020B0604020202020204" pitchFamily="34" charset="0"/>
              </a:rPr>
              <a:t>C</a:t>
            </a:r>
            <a:r>
              <a:rPr lang="en-CA" sz="2200" dirty="0">
                <a:solidFill>
                  <a:schemeClr val="accent1">
                    <a:lumMod val="75000"/>
                  </a:schemeClr>
                </a:solidFill>
                <a:latin typeface="Arial" panose="020B0604020202020204" pitchFamily="34" charset="0"/>
                <a:cs typeface="Arial" panose="020B0604020202020204" pitchFamily="34" charset="0"/>
              </a:rPr>
              <a:t>: 514-952-2739</a:t>
            </a:r>
          </a:p>
          <a:p>
            <a:pPr lvl="0" algn="ctr">
              <a:buNone/>
              <a:defRPr/>
            </a:pPr>
            <a:r>
              <a:rPr lang="en-CA" sz="2200" dirty="0">
                <a:solidFill>
                  <a:schemeClr val="accent1">
                    <a:lumMod val="75000"/>
                  </a:schemeClr>
                </a:solidFill>
                <a:latin typeface="Arial" panose="020B0604020202020204" pitchFamily="34" charset="0"/>
                <a:cs typeface="Arial" panose="020B0604020202020204" pitchFamily="34" charset="0"/>
              </a:rPr>
              <a:t>T: </a:t>
            </a:r>
            <a:r>
              <a:rPr lang="en-CA" sz="2200" dirty="0" smtClean="0">
                <a:solidFill>
                  <a:schemeClr val="accent1">
                    <a:lumMod val="75000"/>
                  </a:schemeClr>
                </a:solidFill>
                <a:latin typeface="Arial" panose="020B0604020202020204" pitchFamily="34" charset="0"/>
                <a:cs typeface="Arial" panose="020B0604020202020204" pitchFamily="34" charset="0"/>
              </a:rPr>
              <a:t>613-941-4394</a:t>
            </a:r>
            <a:endParaRPr lang="en-CA" sz="2200" dirty="0">
              <a:solidFill>
                <a:schemeClr val="accent1">
                  <a:lumMod val="75000"/>
                </a:schemeClr>
              </a:solidFill>
              <a:latin typeface="Arial" panose="020B0604020202020204" pitchFamily="34" charset="0"/>
              <a:cs typeface="Arial" panose="020B0604020202020204" pitchFamily="34" charset="0"/>
            </a:endParaRPr>
          </a:p>
          <a:p>
            <a:pPr lvl="0" algn="ctr">
              <a:buNone/>
              <a:defRPr/>
            </a:pPr>
            <a:r>
              <a:rPr lang="en-CA" sz="2200" u="sng" dirty="0">
                <a:solidFill>
                  <a:srgbClr val="4F81BD"/>
                </a:solidFill>
                <a:latin typeface="Arial" panose="020B0604020202020204" pitchFamily="34" charset="0"/>
                <a:cs typeface="Arial" panose="020B0604020202020204" pitchFamily="34" charset="0"/>
                <a:hlinkClick r:id="rId5"/>
              </a:rPr>
              <a:t>j.hendlisz@icloud.com</a:t>
            </a:r>
            <a:r>
              <a:rPr lang="en-CA" sz="2200" dirty="0">
                <a:solidFill>
                  <a:srgbClr val="4F81BD"/>
                </a:solidFill>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3814551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0"/>
            <a:ext cx="7772400" cy="1362075"/>
          </a:xfrm>
        </p:spPr>
        <p:txBody>
          <a:bodyPr rtlCol="0">
            <a:normAutofit fontScale="90000"/>
          </a:bodyPr>
          <a:lstStyle/>
          <a:p>
            <a:pPr eaLnBrk="1" fontAlgn="auto" hangingPunct="1">
              <a:spcAft>
                <a:spcPts val="0"/>
              </a:spcAft>
              <a:defRPr/>
            </a:pPr>
            <a:r>
              <a:rPr lang="en-CA" dirty="0" smtClean="0">
                <a:solidFill>
                  <a:schemeClr val="accent1">
                    <a:lumMod val="75000"/>
                  </a:schemeClr>
                </a:solidFill>
                <a:latin typeface="Arial" panose="020B0604020202020204" pitchFamily="34" charset="0"/>
                <a:cs typeface="Arial" panose="020B0604020202020204" pitchFamily="34" charset="0"/>
              </a:rPr>
              <a:t>How will we transform adolescent mental health?</a:t>
            </a:r>
            <a:endParaRPr lang="en-CA" dirty="0">
              <a:solidFill>
                <a:schemeClr val="accent1">
                  <a:lumMod val="75000"/>
                </a:schemeClr>
              </a:solidFill>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a:xfrm>
            <a:off x="685800" y="2743200"/>
            <a:ext cx="7772400" cy="1500187"/>
          </a:xfrm>
        </p:spPr>
        <p:txBody>
          <a:bodyPr rtlCol="0">
            <a:normAutofit/>
          </a:bodyPr>
          <a:lstStyle/>
          <a:p>
            <a:pPr eaLnBrk="1" fontAlgn="auto" hangingPunct="1">
              <a:spcAft>
                <a:spcPts val="0"/>
              </a:spcAft>
              <a:buFont typeface="Arial" pitchFamily="34" charset="0"/>
              <a:buNone/>
              <a:defRPr/>
            </a:pPr>
            <a:r>
              <a:rPr lang="en-CA" dirty="0" smtClean="0">
                <a:solidFill>
                  <a:schemeClr val="accent1">
                    <a:lumMod val="75000"/>
                  </a:schemeClr>
                </a:solidFill>
              </a:rPr>
              <a:t>Transformational Research in Adolescent Mental Health</a:t>
            </a:r>
            <a:endParaRPr lang="en-CA" dirty="0">
              <a:solidFill>
                <a:schemeClr val="accent1">
                  <a:lumMod val="75000"/>
                </a:schemeClr>
              </a:solidFill>
            </a:endParaRPr>
          </a:p>
        </p:txBody>
      </p:sp>
      <p:pic>
        <p:nvPicPr>
          <p:cNvPr id="4"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Tree>
    <p:extLst>
      <p:ext uri="{BB962C8B-B14F-4D97-AF65-F5344CB8AC3E}">
        <p14:creationId xmlns:p14="http://schemas.microsoft.com/office/powerpoint/2010/main" val="2962904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rm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What is TRAM?</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13" name="TextBox 12"/>
          <p:cNvSpPr txBox="1"/>
          <p:nvPr/>
        </p:nvSpPr>
        <p:spPr>
          <a:xfrm>
            <a:off x="887858" y="2514600"/>
            <a:ext cx="7345363" cy="1384995"/>
          </a:xfrm>
          <a:prstGeom prst="rect">
            <a:avLst/>
          </a:prstGeom>
          <a:solidFill>
            <a:srgbClr val="4F81BD">
              <a:lumMod val="75000"/>
            </a:srgbClr>
          </a:solidFill>
          <a:ln>
            <a:solidFill>
              <a:srgbClr val="4F81BD">
                <a:lumMod val="75000"/>
              </a:srgbClr>
            </a:solidFill>
          </a:ln>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2800" b="0" i="0" u="none" strike="noStrike" kern="0" cap="none" spc="0" normalizeH="0" baseline="0" noProof="0" dirty="0">
                <a:ln>
                  <a:noFill/>
                </a:ln>
                <a:solidFill>
                  <a:prstClr val="white"/>
                </a:solidFill>
                <a:effectLst/>
                <a:uLnTx/>
                <a:uFillTx/>
                <a:latin typeface="Arial" pitchFamily="34" charset="0"/>
                <a:cs typeface="Arial" pitchFamily="34" charset="0"/>
              </a:rPr>
              <a:t>TRAM intends to make a real difference in improving mental health outcomes for young people in Canada within five years</a:t>
            </a:r>
          </a:p>
        </p:txBody>
      </p:sp>
    </p:spTree>
    <p:extLst>
      <p:ext uri="{BB962C8B-B14F-4D97-AF65-F5344CB8AC3E}">
        <p14:creationId xmlns:p14="http://schemas.microsoft.com/office/powerpoint/2010/main" val="802130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a:xfrm>
            <a:off x="15411" y="228600"/>
            <a:ext cx="9296400" cy="1143000"/>
          </a:xfrm>
        </p:spPr>
        <p:txBody>
          <a:bodyPr>
            <a:no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Requirements for TRAM to be a Success</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1116013" y="1600200"/>
            <a:ext cx="7570787" cy="4525963"/>
          </a:xfrm>
        </p:spPr>
        <p:txBody>
          <a:bodyPr rtlCol="0">
            <a:normAutofit/>
          </a:bodyPr>
          <a:lstStyle/>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Transformative</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Shared Stakeholder Decision Making</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Collaboration and integration</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Innovation</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Challenge and opportunity</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Translation</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Culture change</a:t>
            </a:r>
          </a:p>
          <a:p>
            <a:pPr eaLnBrk="1" fontAlgn="auto" hangingPunct="1">
              <a:spcAft>
                <a:spcPts val="0"/>
              </a:spcAft>
              <a:buFont typeface="Arial" pitchFamily="34" charset="0"/>
              <a:buChar char="•"/>
              <a:defRPr/>
            </a:pPr>
            <a:r>
              <a:rPr lang="en-CA" sz="2800" dirty="0" smtClean="0">
                <a:latin typeface="Arial" panose="020B0604020202020204" pitchFamily="34" charset="0"/>
                <a:cs typeface="Arial" panose="020B0604020202020204" pitchFamily="34" charset="0"/>
              </a:rPr>
              <a:t>Paradigm shift</a:t>
            </a:r>
          </a:p>
          <a:p>
            <a:pPr marL="0" indent="0" eaLnBrk="1" fontAlgn="auto" hangingPunct="1">
              <a:spcAft>
                <a:spcPts val="0"/>
              </a:spcAft>
              <a:buNone/>
              <a:defRPr/>
            </a:pPr>
            <a:endParaRPr lang="en-CA" dirty="0" smtClean="0"/>
          </a:p>
        </p:txBody>
      </p:sp>
    </p:spTree>
    <p:extLst>
      <p:ext uri="{BB962C8B-B14F-4D97-AF65-F5344CB8AC3E}">
        <p14:creationId xmlns:p14="http://schemas.microsoft.com/office/powerpoint/2010/main" val="3776514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rm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What is TRAM?</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92500" lnSpcReduction="10000"/>
          </a:bodyPr>
          <a:lstStyle/>
          <a:p>
            <a:pPr lvl="0" fontAlgn="base">
              <a:spcAft>
                <a:spcPct val="0"/>
              </a:spcAft>
              <a:buFont typeface="Arial" charset="0"/>
              <a:buChar char="•"/>
            </a:pPr>
            <a:r>
              <a:rPr lang="en-CA" altLang="en-US" sz="2800" dirty="0" smtClean="0">
                <a:solidFill>
                  <a:prstClr val="black"/>
                </a:solidFill>
                <a:latin typeface="Arial" panose="020B0604020202020204" pitchFamily="34" charset="0"/>
                <a:cs typeface="Arial" panose="020B0604020202020204" pitchFamily="34" charset="0"/>
              </a:rPr>
              <a:t>What’s Being Addressed:</a:t>
            </a:r>
          </a:p>
          <a:p>
            <a:pPr lvl="1" fontAlgn="base">
              <a:spcAft>
                <a:spcPct val="0"/>
              </a:spcAft>
              <a:buFont typeface="Arial" charset="0"/>
              <a:buChar char="•"/>
            </a:pPr>
            <a:r>
              <a:rPr lang="en-CA" altLang="en-US" sz="2400" dirty="0">
                <a:solidFill>
                  <a:prstClr val="black"/>
                </a:solidFill>
                <a:latin typeface="Arial" panose="020B0604020202020204" pitchFamily="34" charset="0"/>
                <a:cs typeface="Arial" panose="020B0604020202020204" pitchFamily="34" charset="0"/>
              </a:rPr>
              <a:t>Early diagnosis and appropriate </a:t>
            </a:r>
            <a:r>
              <a:rPr lang="en-CA" altLang="en-US" sz="2400" dirty="0" smtClean="0">
                <a:solidFill>
                  <a:prstClr val="black"/>
                </a:solidFill>
                <a:latin typeface="Arial" panose="020B0604020202020204" pitchFamily="34" charset="0"/>
                <a:cs typeface="Arial" panose="020B0604020202020204" pitchFamily="34" charset="0"/>
              </a:rPr>
              <a:t>treatment</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Those </a:t>
            </a:r>
            <a:r>
              <a:rPr lang="en-CA" altLang="en-US" sz="2400" dirty="0">
                <a:solidFill>
                  <a:prstClr val="black"/>
                </a:solidFill>
                <a:latin typeface="Arial" panose="020B0604020202020204" pitchFamily="34" charset="0"/>
                <a:cs typeface="Arial" panose="020B0604020202020204" pitchFamily="34" charset="0"/>
              </a:rPr>
              <a:t>with greatest need have least </a:t>
            </a:r>
            <a:r>
              <a:rPr lang="en-CA" altLang="en-US" sz="2400" dirty="0" smtClean="0">
                <a:solidFill>
                  <a:prstClr val="black"/>
                </a:solidFill>
                <a:latin typeface="Arial" panose="020B0604020202020204" pitchFamily="34" charset="0"/>
                <a:cs typeface="Arial" panose="020B0604020202020204" pitchFamily="34" charset="0"/>
              </a:rPr>
              <a:t>access</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Major </a:t>
            </a:r>
            <a:r>
              <a:rPr lang="en-CA" altLang="en-US" sz="2400" dirty="0">
                <a:solidFill>
                  <a:prstClr val="black"/>
                </a:solidFill>
                <a:latin typeface="Arial" panose="020B0604020202020204" pitchFamily="34" charset="0"/>
                <a:cs typeface="Arial" panose="020B0604020202020204" pitchFamily="34" charset="0"/>
              </a:rPr>
              <a:t>gaps between research and </a:t>
            </a:r>
            <a:r>
              <a:rPr lang="en-CA" altLang="en-US" sz="2400" dirty="0" smtClean="0">
                <a:solidFill>
                  <a:prstClr val="black"/>
                </a:solidFill>
                <a:latin typeface="Arial" panose="020B0604020202020204" pitchFamily="34" charset="0"/>
                <a:cs typeface="Arial" panose="020B0604020202020204" pitchFamily="34" charset="0"/>
              </a:rPr>
              <a:t>practice</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Dearth </a:t>
            </a:r>
            <a:r>
              <a:rPr lang="en-CA" altLang="en-US" sz="2400" dirty="0">
                <a:solidFill>
                  <a:prstClr val="black"/>
                </a:solidFill>
                <a:latin typeface="Arial" panose="020B0604020202020204" pitchFamily="34" charset="0"/>
                <a:cs typeface="Arial" panose="020B0604020202020204" pitchFamily="34" charset="0"/>
              </a:rPr>
              <a:t>of implementation research </a:t>
            </a:r>
            <a:endParaRPr lang="en-CA" altLang="en-US" sz="2400" dirty="0" smtClean="0">
              <a:solidFill>
                <a:prstClr val="black"/>
              </a:solidFill>
              <a:latin typeface="Arial" panose="020B0604020202020204" pitchFamily="34" charset="0"/>
              <a:cs typeface="Arial" panose="020B0604020202020204" pitchFamily="34" charset="0"/>
            </a:endParaRPr>
          </a:p>
          <a:p>
            <a:pPr marL="457200" lvl="1" indent="0" fontAlgn="base">
              <a:spcAft>
                <a:spcPct val="0"/>
              </a:spcAft>
              <a:buNone/>
            </a:pPr>
            <a:endParaRPr lang="en-CA" altLang="en-US" sz="2400" dirty="0" smtClean="0">
              <a:solidFill>
                <a:prstClr val="black"/>
              </a:solidFill>
              <a:latin typeface="Arial" panose="020B0604020202020204" pitchFamily="34" charset="0"/>
              <a:cs typeface="Arial" panose="020B0604020202020204" pitchFamily="34" charset="0"/>
            </a:endParaRPr>
          </a:p>
          <a:p>
            <a:pPr fontAlgn="base">
              <a:spcAft>
                <a:spcPct val="0"/>
              </a:spcAft>
              <a:buFont typeface="Arial" charset="0"/>
              <a:buChar char="•"/>
            </a:pPr>
            <a:r>
              <a:rPr lang="en-CA" altLang="en-US" sz="2800" dirty="0" smtClean="0">
                <a:solidFill>
                  <a:prstClr val="black"/>
                </a:solidFill>
                <a:latin typeface="Arial" panose="020B0604020202020204" pitchFamily="34" charset="0"/>
                <a:cs typeface="Arial" panose="020B0604020202020204" pitchFamily="34" charset="0"/>
              </a:rPr>
              <a:t>How is it Different:</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Be patient-centred and outcomes-focused</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Break down silos</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Use research as a key tool but not an end</a:t>
            </a:r>
          </a:p>
          <a:p>
            <a:pPr lvl="1" fontAlgn="base">
              <a:spcAft>
                <a:spcPct val="0"/>
              </a:spcAft>
              <a:buFont typeface="Arial" charset="0"/>
              <a:buChar char="•"/>
            </a:pPr>
            <a:r>
              <a:rPr lang="en-CA" altLang="en-US" sz="2400" dirty="0" smtClean="0">
                <a:solidFill>
                  <a:prstClr val="black"/>
                </a:solidFill>
                <a:latin typeface="Arial" panose="020B0604020202020204" pitchFamily="34" charset="0"/>
                <a:cs typeface="Arial" panose="020B0604020202020204" pitchFamily="34" charset="0"/>
              </a:rPr>
              <a:t>Change system and outcomes in five years </a:t>
            </a:r>
          </a:p>
          <a:p>
            <a:pPr marL="0" indent="0">
              <a:buNone/>
            </a:pPr>
            <a:endParaRPr lang="en-US" dirty="0"/>
          </a:p>
        </p:txBody>
      </p:sp>
    </p:spTree>
    <p:extLst>
      <p:ext uri="{BB962C8B-B14F-4D97-AF65-F5344CB8AC3E}">
        <p14:creationId xmlns:p14="http://schemas.microsoft.com/office/powerpoint/2010/main" val="1377339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TRAM Partners</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7" name="Content Placeholder 2"/>
          <p:cNvSpPr>
            <a:spLocks noGrp="1"/>
          </p:cNvSpPr>
          <p:nvPr>
            <p:ph idx="1"/>
          </p:nvPr>
        </p:nvSpPr>
        <p:spPr>
          <a:xfrm>
            <a:off x="533400" y="1524000"/>
            <a:ext cx="7570787" cy="4525963"/>
          </a:xfrm>
        </p:spPr>
        <p:txBody>
          <a:bodyPr rtlCol="0">
            <a:normAutofit fontScale="62500" lnSpcReduction="20000"/>
          </a:bodyPr>
          <a:lstStyle/>
          <a:p>
            <a:pPr eaLnBrk="1" fontAlgn="auto" hangingPunct="1">
              <a:spcAft>
                <a:spcPts val="0"/>
              </a:spcAft>
              <a:buFont typeface="Arial" pitchFamily="34" charset="0"/>
              <a:buNone/>
              <a:defRPr/>
            </a:pPr>
            <a:r>
              <a:rPr lang="en-CA" b="1" dirty="0"/>
              <a:t>Canadian Institutes of Health Research (CIHR)</a:t>
            </a:r>
            <a:endParaRPr lang="en-CA" dirty="0"/>
          </a:p>
          <a:p>
            <a:pPr eaLnBrk="1" fontAlgn="auto" hangingPunct="1">
              <a:spcAft>
                <a:spcPts val="0"/>
              </a:spcAft>
              <a:buFont typeface="Arial" pitchFamily="34" charset="0"/>
              <a:buChar char="•"/>
              <a:defRPr/>
            </a:pPr>
            <a:r>
              <a:rPr lang="en-CA" dirty="0" smtClean="0"/>
              <a:t>Canada's </a:t>
            </a:r>
            <a:r>
              <a:rPr lang="en-CA" dirty="0"/>
              <a:t>health research investment </a:t>
            </a:r>
            <a:r>
              <a:rPr lang="en-CA" dirty="0" smtClean="0"/>
              <a:t>agency</a:t>
            </a:r>
          </a:p>
          <a:p>
            <a:pPr eaLnBrk="1" fontAlgn="auto" hangingPunct="1">
              <a:spcAft>
                <a:spcPts val="0"/>
              </a:spcAft>
              <a:buFont typeface="Arial" pitchFamily="34" charset="0"/>
              <a:buChar char="•"/>
              <a:defRPr/>
            </a:pPr>
            <a:r>
              <a:rPr lang="en-CA" u="sng" dirty="0" smtClean="0"/>
              <a:t>Mission</a:t>
            </a:r>
            <a:r>
              <a:rPr lang="en-CA" dirty="0" smtClean="0"/>
              <a:t>: </a:t>
            </a:r>
            <a:r>
              <a:rPr lang="en-CA" dirty="0"/>
              <a:t>to create new scientific knowledge and to enable its translation into improved health, more effective health services and products, and a strengthened Canadian health care </a:t>
            </a:r>
            <a:r>
              <a:rPr lang="en-CA" dirty="0" smtClean="0"/>
              <a:t>system</a:t>
            </a:r>
          </a:p>
          <a:p>
            <a:pPr eaLnBrk="1" fontAlgn="auto" hangingPunct="1">
              <a:spcAft>
                <a:spcPts val="0"/>
              </a:spcAft>
              <a:buFont typeface="Arial" pitchFamily="34" charset="0"/>
              <a:buChar char="•"/>
              <a:defRPr/>
            </a:pPr>
            <a:r>
              <a:rPr lang="en-US" dirty="0"/>
              <a:t>TRAM is the first initiative launched under </a:t>
            </a:r>
            <a:r>
              <a:rPr lang="en-US" dirty="0" smtClean="0"/>
              <a:t>CIHR's Strategy for Patient-Oriented Research (SPOR</a:t>
            </a:r>
            <a:r>
              <a:rPr lang="en-US" dirty="0"/>
              <a:t>).</a:t>
            </a:r>
          </a:p>
          <a:p>
            <a:pPr marL="0" indent="0" eaLnBrk="1" fontAlgn="auto" hangingPunct="1">
              <a:spcAft>
                <a:spcPts val="0"/>
              </a:spcAft>
              <a:buNone/>
              <a:defRPr/>
            </a:pPr>
            <a:endParaRPr lang="en-CA" dirty="0" smtClean="0"/>
          </a:p>
          <a:p>
            <a:pPr eaLnBrk="1" fontAlgn="auto" hangingPunct="1">
              <a:spcAft>
                <a:spcPts val="0"/>
              </a:spcAft>
              <a:buFont typeface="Arial" pitchFamily="34" charset="0"/>
              <a:buNone/>
              <a:defRPr/>
            </a:pPr>
            <a:r>
              <a:rPr lang="en-CA" dirty="0"/>
              <a:t> </a:t>
            </a:r>
          </a:p>
          <a:p>
            <a:pPr eaLnBrk="1" fontAlgn="auto" hangingPunct="1">
              <a:spcAft>
                <a:spcPts val="0"/>
              </a:spcAft>
              <a:buFont typeface="Arial" pitchFamily="34" charset="0"/>
              <a:buNone/>
              <a:defRPr/>
            </a:pPr>
            <a:r>
              <a:rPr lang="en-CA" b="1" dirty="0"/>
              <a:t>Graham Boeckh </a:t>
            </a:r>
            <a:r>
              <a:rPr lang="en-CA" b="1" dirty="0" smtClean="0"/>
              <a:t>Foundation (GBF)</a:t>
            </a:r>
            <a:endParaRPr lang="en-CA" dirty="0"/>
          </a:p>
          <a:p>
            <a:pPr eaLnBrk="1" fontAlgn="auto" hangingPunct="1">
              <a:spcAft>
                <a:spcPts val="0"/>
              </a:spcAft>
              <a:buFont typeface="Arial" pitchFamily="34" charset="0"/>
              <a:buChar char="•"/>
              <a:defRPr/>
            </a:pPr>
            <a:r>
              <a:rPr lang="en-CA" dirty="0" smtClean="0"/>
              <a:t>Private </a:t>
            </a:r>
            <a:r>
              <a:rPr lang="en-CA" dirty="0"/>
              <a:t>foundation </a:t>
            </a:r>
            <a:endParaRPr lang="en-CA" dirty="0" smtClean="0"/>
          </a:p>
          <a:p>
            <a:pPr eaLnBrk="1" fontAlgn="auto" hangingPunct="1">
              <a:spcAft>
                <a:spcPts val="0"/>
              </a:spcAft>
              <a:buFont typeface="Arial" pitchFamily="34" charset="0"/>
              <a:buChar char="•"/>
              <a:defRPr/>
            </a:pPr>
            <a:r>
              <a:rPr lang="en-CA" u="sng" dirty="0" smtClean="0"/>
              <a:t>Aims</a:t>
            </a:r>
            <a:r>
              <a:rPr lang="en-CA" dirty="0" smtClean="0"/>
              <a:t>: </a:t>
            </a:r>
            <a:r>
              <a:rPr lang="en-CA" dirty="0"/>
              <a:t>to improve mental health care in Canada by strategically leading and funding projects in basic research, research translation, and community </a:t>
            </a:r>
            <a:r>
              <a:rPr lang="en-CA" dirty="0" smtClean="0"/>
              <a:t>outreach</a:t>
            </a:r>
            <a:endParaRPr lang="en-CA" dirty="0"/>
          </a:p>
          <a:p>
            <a:pPr eaLnBrk="1" fontAlgn="auto" hangingPunct="1">
              <a:spcAft>
                <a:spcPts val="0"/>
              </a:spcAft>
              <a:buFont typeface="Arial" pitchFamily="34" charset="0"/>
              <a:buChar char="•"/>
              <a:defRPr/>
            </a:pPr>
            <a:endParaRPr lang="en-CA" dirty="0"/>
          </a:p>
        </p:txBody>
      </p:sp>
      <p:pic>
        <p:nvPicPr>
          <p:cNvPr id="9" name="Picture 4" descr="http://www.tramcan.ca/sites/tramcan.ca/files/uploads/images/GBFoundation-170x14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05589"/>
            <a:ext cx="1314450" cy="11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5262" y="228600"/>
            <a:ext cx="1344291" cy="890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69860" y="2965379"/>
            <a:ext cx="1349693" cy="842766"/>
          </a:xfrm>
          <a:prstGeom prst="rect">
            <a:avLst/>
          </a:prstGeom>
          <a:noFill/>
          <a:ln>
            <a:noFill/>
          </a:ln>
        </p:spPr>
      </p:pic>
    </p:spTree>
    <p:extLst>
      <p:ext uri="{BB962C8B-B14F-4D97-AF65-F5344CB8AC3E}">
        <p14:creationId xmlns:p14="http://schemas.microsoft.com/office/powerpoint/2010/main" val="4069442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Autofit/>
          </a:bodyPr>
          <a:lstStyle/>
          <a:p>
            <a:r>
              <a:rPr lang="en-CA" altLang="en-US" sz="3600" b="1" dirty="0" smtClean="0">
                <a:solidFill>
                  <a:schemeClr val="accent1">
                    <a:lumMod val="75000"/>
                  </a:schemeClr>
                </a:solidFill>
                <a:latin typeface="Arial" panose="020B0604020202020204" pitchFamily="34" charset="0"/>
                <a:cs typeface="Arial" panose="020B0604020202020204" pitchFamily="34" charset="0"/>
              </a:rPr>
              <a:t>Bridging “valleys of death”</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grpSp>
        <p:nvGrpSpPr>
          <p:cNvPr id="12" name="Content Placeholder 3"/>
          <p:cNvGrpSpPr>
            <a:grpSpLocks/>
          </p:cNvGrpSpPr>
          <p:nvPr/>
        </p:nvGrpSpPr>
        <p:grpSpPr bwMode="auto">
          <a:xfrm>
            <a:off x="457200" y="1600200"/>
            <a:ext cx="8229600" cy="4525963"/>
            <a:chOff x="827088" y="1776413"/>
            <a:chExt cx="7704137" cy="4251325"/>
          </a:xfrm>
        </p:grpSpPr>
        <p:sp>
          <p:nvSpPr>
            <p:cNvPr id="13" name="Freeform 3"/>
            <p:cNvSpPr>
              <a:spLocks/>
            </p:cNvSpPr>
            <p:nvPr/>
          </p:nvSpPr>
          <p:spPr bwMode="auto">
            <a:xfrm>
              <a:off x="827088" y="1776413"/>
              <a:ext cx="7445549" cy="3064354"/>
            </a:xfrm>
            <a:custGeom>
              <a:avLst/>
              <a:gdLst>
                <a:gd name="T0" fmla="*/ 0 w 4690"/>
                <a:gd name="T1" fmla="*/ 2147483647 h 1930"/>
                <a:gd name="T2" fmla="*/ 2147483647 w 4690"/>
                <a:gd name="T3" fmla="*/ 2147483647 h 1930"/>
                <a:gd name="T4" fmla="*/ 2147483647 w 4690"/>
                <a:gd name="T5" fmla="*/ 2147483647 h 1930"/>
                <a:gd name="T6" fmla="*/ 2147483647 w 4690"/>
                <a:gd name="T7" fmla="*/ 2147483647 h 1930"/>
                <a:gd name="T8" fmla="*/ 2147483647 w 4690"/>
                <a:gd name="T9" fmla="*/ 2147483647 h 1930"/>
                <a:gd name="T10" fmla="*/ 2147483647 w 4690"/>
                <a:gd name="T11" fmla="*/ 2147483647 h 1930"/>
                <a:gd name="T12" fmla="*/ 2147483647 w 4690"/>
                <a:gd name="T13" fmla="*/ 2147483647 h 1930"/>
                <a:gd name="T14" fmla="*/ 0 60000 65536"/>
                <a:gd name="T15" fmla="*/ 0 60000 65536"/>
                <a:gd name="T16" fmla="*/ 0 60000 65536"/>
                <a:gd name="T17" fmla="*/ 0 60000 65536"/>
                <a:gd name="T18" fmla="*/ 0 60000 65536"/>
                <a:gd name="T19" fmla="*/ 0 60000 65536"/>
                <a:gd name="T20" fmla="*/ 0 60000 65536"/>
                <a:gd name="T21" fmla="*/ 0 w 4690"/>
                <a:gd name="T22" fmla="*/ 0 h 1930"/>
                <a:gd name="T23" fmla="*/ 4690 w 4690"/>
                <a:gd name="T24" fmla="*/ 1930 h 19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90" h="1930">
                  <a:moveTo>
                    <a:pt x="0" y="1558"/>
                  </a:moveTo>
                  <a:cubicBezTo>
                    <a:pt x="114" y="1299"/>
                    <a:pt x="422" y="12"/>
                    <a:pt x="686" y="6"/>
                  </a:cubicBezTo>
                  <a:cubicBezTo>
                    <a:pt x="950" y="0"/>
                    <a:pt x="1280" y="1391"/>
                    <a:pt x="1582" y="1523"/>
                  </a:cubicBezTo>
                  <a:cubicBezTo>
                    <a:pt x="1884" y="1655"/>
                    <a:pt x="2191" y="741"/>
                    <a:pt x="2496" y="801"/>
                  </a:cubicBezTo>
                  <a:cubicBezTo>
                    <a:pt x="2801" y="861"/>
                    <a:pt x="3142" y="1830"/>
                    <a:pt x="3410" y="1880"/>
                  </a:cubicBezTo>
                  <a:cubicBezTo>
                    <a:pt x="3678" y="1930"/>
                    <a:pt x="3892" y="1167"/>
                    <a:pt x="4105" y="1103"/>
                  </a:cubicBezTo>
                  <a:cubicBezTo>
                    <a:pt x="4318" y="1039"/>
                    <a:pt x="4568" y="1417"/>
                    <a:pt x="4690" y="1499"/>
                  </a:cubicBezTo>
                </a:path>
              </a:pathLst>
            </a:custGeom>
            <a:noFill/>
            <a:ln w="9525">
              <a:solidFill>
                <a:srgbClr val="000000"/>
              </a:solidFill>
              <a:round/>
              <a:headEnd/>
              <a:tailEnd/>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4" name="Text Box 4"/>
            <p:cNvSpPr txBox="1">
              <a:spLocks noChangeArrowheads="1"/>
            </p:cNvSpPr>
            <p:nvPr/>
          </p:nvSpPr>
          <p:spPr bwMode="auto">
            <a:xfrm>
              <a:off x="2987675" y="2997200"/>
              <a:ext cx="11525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ctr" latinLnBrk="0" hangingPunct="0">
                <a:lnSpc>
                  <a:spcPct val="100000"/>
                </a:lnSpc>
                <a:spcBef>
                  <a:spcPct val="50000"/>
                </a:spcBef>
                <a:spcAft>
                  <a:spcPct val="0"/>
                </a:spcAft>
                <a:buClrTx/>
                <a:buSzTx/>
                <a:buFontTx/>
                <a:buNone/>
                <a:tabLst/>
                <a:defRPr/>
              </a:pPr>
              <a:r>
                <a:rPr kumimoji="0" lang="en-CA" altLang="en-US" sz="1800" b="1" i="0" u="none" strike="noStrike" kern="0" cap="none" spc="0" normalizeH="0" baseline="0" noProof="0" smtClean="0">
                  <a:ln>
                    <a:noFill/>
                  </a:ln>
                  <a:solidFill>
                    <a:srgbClr val="CC0000"/>
                  </a:solidFill>
                  <a:effectLst/>
                  <a:uLnTx/>
                  <a:uFillTx/>
                  <a:latin typeface="Arial" charset="0"/>
                  <a:cs typeface="Arial" charset="0"/>
                </a:rPr>
                <a:t>Valley 1</a:t>
              </a:r>
              <a:endParaRPr kumimoji="0" lang="en-US" altLang="en-US" sz="1800" b="1" i="0" u="none" strike="noStrike" kern="0" cap="none" spc="0" normalizeH="0" baseline="0" noProof="0" smtClean="0">
                <a:ln>
                  <a:noFill/>
                </a:ln>
                <a:solidFill>
                  <a:srgbClr val="CC0000"/>
                </a:solidFill>
                <a:effectLst/>
                <a:uLnTx/>
                <a:uFillTx/>
                <a:latin typeface="Arial" charset="0"/>
                <a:cs typeface="Arial" charset="0"/>
              </a:endParaRPr>
            </a:p>
          </p:txBody>
        </p:sp>
        <p:sp>
          <p:nvSpPr>
            <p:cNvPr id="15" name="Text Box 5"/>
            <p:cNvSpPr txBox="1">
              <a:spLocks noChangeArrowheads="1"/>
            </p:cNvSpPr>
            <p:nvPr/>
          </p:nvSpPr>
          <p:spPr bwMode="auto">
            <a:xfrm>
              <a:off x="5651500" y="2997200"/>
              <a:ext cx="1296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ctr" latinLnBrk="0" hangingPunct="0">
                <a:lnSpc>
                  <a:spcPct val="100000"/>
                </a:lnSpc>
                <a:spcBef>
                  <a:spcPct val="50000"/>
                </a:spcBef>
                <a:spcAft>
                  <a:spcPct val="0"/>
                </a:spcAft>
                <a:buClrTx/>
                <a:buSzTx/>
                <a:buFontTx/>
                <a:buNone/>
                <a:tabLst/>
                <a:defRPr/>
              </a:pPr>
              <a:r>
                <a:rPr kumimoji="0" lang="en-CA" altLang="en-US" sz="1800" b="1" i="0" u="none" strike="noStrike" kern="0" cap="none" spc="0" normalizeH="0" baseline="0" noProof="0" smtClean="0">
                  <a:ln>
                    <a:noFill/>
                  </a:ln>
                  <a:solidFill>
                    <a:srgbClr val="CC0000"/>
                  </a:solidFill>
                  <a:effectLst/>
                  <a:uLnTx/>
                  <a:uFillTx/>
                  <a:latin typeface="Arial" charset="0"/>
                  <a:cs typeface="Arial" charset="0"/>
                </a:rPr>
                <a:t>Valley 2</a:t>
              </a:r>
              <a:endParaRPr kumimoji="0" lang="en-US" altLang="en-US" sz="1800" b="1" i="0" u="none" strike="noStrike" kern="0" cap="none" spc="0" normalizeH="0" baseline="0" noProof="0" smtClean="0">
                <a:ln>
                  <a:noFill/>
                </a:ln>
                <a:solidFill>
                  <a:srgbClr val="CC0000"/>
                </a:solidFill>
                <a:effectLst/>
                <a:uLnTx/>
                <a:uFillTx/>
                <a:latin typeface="Arial" charset="0"/>
                <a:cs typeface="Arial" charset="0"/>
              </a:endParaRPr>
            </a:p>
          </p:txBody>
        </p:sp>
        <p:sp>
          <p:nvSpPr>
            <p:cNvPr id="16" name="Text Box 6"/>
            <p:cNvSpPr txBox="1">
              <a:spLocks noChangeArrowheads="1"/>
            </p:cNvSpPr>
            <p:nvPr/>
          </p:nvSpPr>
          <p:spPr bwMode="auto">
            <a:xfrm>
              <a:off x="900113" y="4005263"/>
              <a:ext cx="23034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ctr" latinLnBrk="0" hangingPunct="0">
                <a:lnSpc>
                  <a:spcPct val="100000"/>
                </a:lnSpc>
                <a:spcBef>
                  <a:spcPct val="50000"/>
                </a:spcBef>
                <a:spcAft>
                  <a:spcPct val="0"/>
                </a:spcAft>
                <a:buClrTx/>
                <a:buSzTx/>
                <a:buFontTx/>
                <a:buNone/>
                <a:tabLst/>
                <a:defRPr/>
              </a:pPr>
              <a:r>
                <a:rPr kumimoji="0" lang="en-CA" altLang="en-US" sz="1800" b="1" i="0" u="none" strike="noStrike" kern="0" cap="none" spc="0" normalizeH="0" baseline="0" noProof="0" dirty="0" smtClean="0">
                  <a:ln>
                    <a:noFill/>
                  </a:ln>
                  <a:solidFill>
                    <a:srgbClr val="008000"/>
                  </a:solidFill>
                  <a:effectLst/>
                  <a:uLnTx/>
                  <a:uFillTx/>
                  <a:latin typeface="Arial" charset="0"/>
                  <a:cs typeface="Arial" charset="0"/>
                </a:rPr>
                <a:t>Basic Biomedical Research</a:t>
              </a:r>
              <a:endParaRPr kumimoji="0" lang="en-US" altLang="en-US" sz="1800" b="1" i="0" u="none" strike="noStrike" kern="0" cap="none" spc="0" normalizeH="0" baseline="0" noProof="0" dirty="0" smtClean="0">
                <a:ln>
                  <a:noFill/>
                </a:ln>
                <a:solidFill>
                  <a:srgbClr val="008000"/>
                </a:solidFill>
                <a:effectLst/>
                <a:uLnTx/>
                <a:uFillTx/>
                <a:latin typeface="Arial" charset="0"/>
                <a:cs typeface="Arial" charset="0"/>
              </a:endParaRPr>
            </a:p>
          </p:txBody>
        </p:sp>
        <p:sp>
          <p:nvSpPr>
            <p:cNvPr id="17" name="Text Box 7"/>
            <p:cNvSpPr txBox="1">
              <a:spLocks noChangeArrowheads="1"/>
            </p:cNvSpPr>
            <p:nvPr/>
          </p:nvSpPr>
          <p:spPr bwMode="auto">
            <a:xfrm>
              <a:off x="3708400" y="4005263"/>
              <a:ext cx="1943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ctr" latinLnBrk="0" hangingPunct="0">
                <a:lnSpc>
                  <a:spcPct val="100000"/>
                </a:lnSpc>
                <a:spcBef>
                  <a:spcPct val="50000"/>
                </a:spcBef>
                <a:spcAft>
                  <a:spcPct val="0"/>
                </a:spcAft>
                <a:buClrTx/>
                <a:buSzTx/>
                <a:buFontTx/>
                <a:buNone/>
                <a:tabLst/>
                <a:defRPr/>
              </a:pPr>
              <a:r>
                <a:rPr kumimoji="0" lang="en-CA" altLang="en-US" sz="1800" b="1" i="0" u="none" strike="noStrike" kern="0" cap="none" spc="0" normalizeH="0" baseline="0" noProof="0" dirty="0" smtClean="0">
                  <a:ln>
                    <a:noFill/>
                  </a:ln>
                  <a:solidFill>
                    <a:srgbClr val="008000"/>
                  </a:solidFill>
                  <a:effectLst/>
                  <a:uLnTx/>
                  <a:uFillTx/>
                  <a:latin typeface="Arial" charset="0"/>
                  <a:cs typeface="Arial" charset="0"/>
                </a:rPr>
                <a:t>Clinical Science &amp; Knowledge</a:t>
              </a:r>
              <a:endParaRPr kumimoji="0" lang="en-US" altLang="en-US" sz="1800" b="1" i="0" u="none" strike="noStrike" kern="0" cap="none" spc="0" normalizeH="0" baseline="0" noProof="0" dirty="0" smtClean="0">
                <a:ln>
                  <a:noFill/>
                </a:ln>
                <a:solidFill>
                  <a:srgbClr val="008000"/>
                </a:solidFill>
                <a:effectLst/>
                <a:uLnTx/>
                <a:uFillTx/>
                <a:latin typeface="Arial" charset="0"/>
                <a:cs typeface="Arial" charset="0"/>
              </a:endParaRPr>
            </a:p>
          </p:txBody>
        </p:sp>
        <p:sp>
          <p:nvSpPr>
            <p:cNvPr id="18" name="Text Box 8"/>
            <p:cNvSpPr txBox="1">
              <a:spLocks noChangeArrowheads="1"/>
            </p:cNvSpPr>
            <p:nvPr/>
          </p:nvSpPr>
          <p:spPr bwMode="auto">
            <a:xfrm>
              <a:off x="6588125" y="3933825"/>
              <a:ext cx="19431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ctr" latinLnBrk="0" hangingPunct="0">
                <a:lnSpc>
                  <a:spcPct val="100000"/>
                </a:lnSpc>
                <a:spcBef>
                  <a:spcPct val="50000"/>
                </a:spcBef>
                <a:spcAft>
                  <a:spcPct val="0"/>
                </a:spcAft>
                <a:buClrTx/>
                <a:buSzTx/>
                <a:buFontTx/>
                <a:buNone/>
                <a:tabLst/>
                <a:defRPr/>
              </a:pPr>
              <a:r>
                <a:rPr kumimoji="0" lang="en-CA" altLang="en-US" sz="1800" b="1" i="0" u="none" strike="noStrike" kern="0" cap="none" spc="0" normalizeH="0" baseline="0" noProof="0" dirty="0" smtClean="0">
                  <a:ln>
                    <a:noFill/>
                  </a:ln>
                  <a:solidFill>
                    <a:srgbClr val="008000"/>
                  </a:solidFill>
                  <a:effectLst/>
                  <a:uLnTx/>
                  <a:uFillTx/>
                  <a:latin typeface="Arial" charset="0"/>
                  <a:cs typeface="Arial" charset="0"/>
                </a:rPr>
                <a:t>Clinical Practice &amp; Health Decision Making</a:t>
              </a:r>
              <a:endParaRPr kumimoji="0" lang="en-US" altLang="en-US" sz="1800" b="1" i="0" u="none" strike="noStrike" kern="0" cap="none" spc="0" normalizeH="0" baseline="0" noProof="0" dirty="0" smtClean="0">
                <a:ln>
                  <a:noFill/>
                </a:ln>
                <a:solidFill>
                  <a:srgbClr val="008000"/>
                </a:solidFill>
                <a:effectLst/>
                <a:uLnTx/>
                <a:uFillTx/>
                <a:latin typeface="Arial" charset="0"/>
                <a:cs typeface="Arial" charset="0"/>
              </a:endParaRPr>
            </a:p>
          </p:txBody>
        </p:sp>
        <p:sp>
          <p:nvSpPr>
            <p:cNvPr id="19" name="Line 9"/>
            <p:cNvSpPr>
              <a:spLocks noChangeShapeType="1"/>
            </p:cNvSpPr>
            <p:nvPr/>
          </p:nvSpPr>
          <p:spPr bwMode="auto">
            <a:xfrm>
              <a:off x="1042578" y="5373114"/>
              <a:ext cx="6769356" cy="0"/>
            </a:xfrm>
            <a:prstGeom prst="line">
              <a:avLst/>
            </a:prstGeom>
            <a:noFill/>
            <a:ln w="12700">
              <a:solidFill>
                <a:srgbClr val="000000"/>
              </a:solidFill>
              <a:round/>
              <a:headEnd/>
              <a:tailEnd type="triangle" w="lg" len="lg"/>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0" name="Text Box 10"/>
            <p:cNvSpPr txBox="1">
              <a:spLocks noChangeArrowheads="1"/>
            </p:cNvSpPr>
            <p:nvPr/>
          </p:nvSpPr>
          <p:spPr bwMode="auto">
            <a:xfrm>
              <a:off x="3132138" y="5661025"/>
              <a:ext cx="30956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ctr" latinLnBrk="0" hangingPunct="0">
                <a:lnSpc>
                  <a:spcPct val="100000"/>
                </a:lnSpc>
                <a:spcBef>
                  <a:spcPct val="50000"/>
                </a:spcBef>
                <a:spcAft>
                  <a:spcPct val="0"/>
                </a:spcAft>
                <a:buClrTx/>
                <a:buSzTx/>
                <a:buFontTx/>
                <a:buNone/>
                <a:tabLst/>
                <a:defRPr/>
              </a:pPr>
              <a:r>
                <a:rPr kumimoji="0" lang="en-CA" altLang="en-US" sz="1800" b="1" i="0" u="none" strike="noStrike" kern="0" cap="none" spc="0" normalizeH="0" baseline="0" noProof="0" dirty="0" smtClean="0">
                  <a:ln>
                    <a:noFill/>
                  </a:ln>
                  <a:solidFill>
                    <a:srgbClr val="000000"/>
                  </a:solidFill>
                  <a:effectLst/>
                  <a:uLnTx/>
                  <a:uFillTx/>
                  <a:latin typeface="Arial" charset="0"/>
                  <a:cs typeface="Arial" charset="0"/>
                </a:rPr>
                <a:t>Translational Continuum</a:t>
              </a:r>
              <a:endParaRPr kumimoji="0" lang="en-US" altLang="en-US" sz="1800" b="1" i="0" u="none" strike="noStrike" kern="0" cap="none" spc="0" normalizeH="0" baseline="0" noProof="0" dirty="0" smtClean="0">
                <a:ln>
                  <a:noFill/>
                </a:ln>
                <a:solidFill>
                  <a:srgbClr val="000000"/>
                </a:solidFill>
                <a:effectLst/>
                <a:uLnTx/>
                <a:uFillTx/>
                <a:latin typeface="Arial" charset="0"/>
                <a:cs typeface="Arial" charset="0"/>
              </a:endParaRPr>
            </a:p>
          </p:txBody>
        </p:sp>
      </p:grpSp>
    </p:spTree>
    <p:extLst>
      <p:ext uri="{BB962C8B-B14F-4D97-AF65-F5344CB8AC3E}">
        <p14:creationId xmlns:p14="http://schemas.microsoft.com/office/powerpoint/2010/main" val="3816967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pic>
        <p:nvPicPr>
          <p:cNvPr id="6"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
        <p:nvSpPr>
          <p:cNvPr id="8" name="Title 7"/>
          <p:cNvSpPr>
            <a:spLocks noGrp="1"/>
          </p:cNvSpPr>
          <p:nvPr>
            <p:ph type="title"/>
          </p:nvPr>
        </p:nvSpPr>
        <p:spPr/>
        <p:txBody>
          <a:bodyPr>
            <a:normAutofit/>
          </a:bodyPr>
          <a:lstStyle/>
          <a:p>
            <a:r>
              <a:rPr lang="en-US" sz="3600" b="1" dirty="0" smtClean="0">
                <a:solidFill>
                  <a:schemeClr val="accent1">
                    <a:lumMod val="75000"/>
                  </a:schemeClr>
                </a:solidFill>
                <a:latin typeface="Arial" panose="020B0604020202020204" pitchFamily="34" charset="0"/>
                <a:cs typeface="Arial" panose="020B0604020202020204" pitchFamily="34" charset="0"/>
              </a:rPr>
              <a:t>TRAM Panel</a:t>
            </a:r>
            <a:endParaRPr lang="en-US" sz="3600" b="1" dirty="0">
              <a:solidFill>
                <a:schemeClr val="accent1">
                  <a:lumMod val="75000"/>
                </a:schemeClr>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70000" lnSpcReduction="20000"/>
          </a:bodyPr>
          <a:lstStyle/>
          <a:p>
            <a:r>
              <a:rPr lang="en-CA" altLang="en-US" sz="2800" b="1" dirty="0" smtClean="0">
                <a:latin typeface="Arial" panose="020B0604020202020204" pitchFamily="34" charset="0"/>
                <a:cs typeface="Arial" panose="020B0604020202020204" pitchFamily="34" charset="0"/>
              </a:rPr>
              <a:t>Dennis Furlong</a:t>
            </a:r>
            <a:r>
              <a:rPr lang="en-CA" altLang="en-US" sz="2800" dirty="0" smtClean="0">
                <a:latin typeface="Arial" panose="020B0604020202020204" pitchFamily="34" charset="0"/>
                <a:cs typeface="Arial" panose="020B0604020202020204" pitchFamily="34" charset="0"/>
              </a:rPr>
              <a:t>	Past New Brunswick Minister of Health</a:t>
            </a:r>
          </a:p>
          <a:p>
            <a:r>
              <a:rPr lang="en-CA" altLang="en-US" sz="2800" b="1" dirty="0" smtClean="0">
                <a:latin typeface="Arial" panose="020B0604020202020204" pitchFamily="34" charset="0"/>
                <a:cs typeface="Arial" panose="020B0604020202020204" pitchFamily="34" charset="0"/>
              </a:rPr>
              <a:t>Kathryn Gill	</a:t>
            </a:r>
            <a:r>
              <a:rPr lang="en-CA" altLang="en-US" sz="2800" dirty="0" smtClean="0">
                <a:latin typeface="Arial" panose="020B0604020202020204" pitchFamily="34" charset="0"/>
                <a:cs typeface="Arial" panose="020B0604020202020204" pitchFamily="34" charset="0"/>
              </a:rPr>
              <a:t>	Addictions, McGill University Hospital Centre</a:t>
            </a:r>
          </a:p>
          <a:p>
            <a:r>
              <a:rPr lang="en-CA" altLang="en-US" sz="2800" b="1" dirty="0" smtClean="0">
                <a:latin typeface="Arial" panose="020B0604020202020204" pitchFamily="34" charset="0"/>
                <a:cs typeface="Arial" panose="020B0604020202020204" pitchFamily="34" charset="0"/>
              </a:rPr>
              <a:t>Aaron Brown	</a:t>
            </a:r>
            <a:r>
              <a:rPr lang="en-CA" altLang="en-US" sz="2800" dirty="0" smtClean="0">
                <a:latin typeface="Arial" panose="020B0604020202020204" pitchFamily="34" charset="0"/>
                <a:cs typeface="Arial" panose="020B0604020202020204" pitchFamily="34" charset="0"/>
              </a:rPr>
              <a:t>Youth representative</a:t>
            </a:r>
          </a:p>
          <a:p>
            <a:r>
              <a:rPr lang="en-CA" altLang="en-US" sz="2800" b="1" dirty="0" smtClean="0">
                <a:latin typeface="Arial" panose="020B0604020202020204" pitchFamily="34" charset="0"/>
                <a:cs typeface="Arial" panose="020B0604020202020204" pitchFamily="34" charset="0"/>
              </a:rPr>
              <a:t>Pam Gillett	</a:t>
            </a:r>
            <a:r>
              <a:rPr lang="en-CA" altLang="en-US" sz="2800" dirty="0" smtClean="0">
                <a:latin typeface="Arial" panose="020B0604020202020204" pitchFamily="34" charset="0"/>
                <a:cs typeface="Arial" panose="020B0604020202020204" pitchFamily="34" charset="0"/>
              </a:rPr>
              <a:t>	Health promotion/ family representative</a:t>
            </a:r>
          </a:p>
          <a:p>
            <a:r>
              <a:rPr lang="en-CA" altLang="en-US" sz="2800" b="1" dirty="0" smtClean="0">
                <a:latin typeface="Arial" panose="020B0604020202020204" pitchFamily="34" charset="0"/>
                <a:cs typeface="Arial" panose="020B0604020202020204" pitchFamily="34" charset="0"/>
              </a:rPr>
              <a:t>Howard Goldman</a:t>
            </a:r>
            <a:r>
              <a:rPr lang="en-CA" altLang="en-US" sz="2800" dirty="0" smtClean="0">
                <a:latin typeface="Arial" panose="020B0604020202020204" pitchFamily="34" charset="0"/>
                <a:cs typeface="Arial" panose="020B0604020202020204" pitchFamily="34" charset="0"/>
              </a:rPr>
              <a:t>	Psychiatry, University of Maryland </a:t>
            </a:r>
          </a:p>
          <a:p>
            <a:r>
              <a:rPr lang="en-CA" altLang="en-US" sz="2800" b="1" dirty="0" smtClean="0">
                <a:latin typeface="Arial" panose="020B0604020202020204" pitchFamily="34" charset="0"/>
                <a:cs typeface="Arial" panose="020B0604020202020204" pitchFamily="34" charset="0"/>
              </a:rPr>
              <a:t>David Levine</a:t>
            </a:r>
            <a:r>
              <a:rPr lang="en-CA" altLang="en-US" sz="2800" dirty="0" smtClean="0">
                <a:latin typeface="Arial" panose="020B0604020202020204" pitchFamily="34" charset="0"/>
                <a:cs typeface="Arial" panose="020B0604020202020204" pitchFamily="34" charset="0"/>
              </a:rPr>
              <a:t>	Past CEO Montreal Health and Social Services</a:t>
            </a:r>
          </a:p>
          <a:p>
            <a:r>
              <a:rPr lang="en-CA" altLang="en-US" sz="2800" b="1" dirty="0" smtClean="0">
                <a:latin typeface="Arial" panose="020B0604020202020204" pitchFamily="34" charset="0"/>
                <a:cs typeface="Arial" panose="020B0604020202020204" pitchFamily="34" charset="0"/>
              </a:rPr>
              <a:t>Erin Hodgson</a:t>
            </a:r>
            <a:r>
              <a:rPr lang="en-CA" altLang="en-US" sz="2800" dirty="0" smtClean="0">
                <a:latin typeface="Arial" panose="020B0604020202020204" pitchFamily="34" charset="0"/>
                <a:cs typeface="Arial" panose="020B0604020202020204" pitchFamily="34" charset="0"/>
              </a:rPr>
              <a:t>	Youth representative</a:t>
            </a:r>
          </a:p>
          <a:p>
            <a:r>
              <a:rPr lang="en-CA" altLang="en-US" sz="2800" b="1" dirty="0" smtClean="0">
                <a:latin typeface="Arial" panose="020B0604020202020204" pitchFamily="34" charset="0"/>
                <a:cs typeface="Arial" panose="020B0604020202020204" pitchFamily="34" charset="0"/>
              </a:rPr>
              <a:t>Lucie Langford</a:t>
            </a:r>
            <a:r>
              <a:rPr lang="en-CA" altLang="en-US" sz="2800" dirty="0" smtClean="0">
                <a:latin typeface="Arial" panose="020B0604020202020204" pitchFamily="34" charset="0"/>
                <a:cs typeface="Arial" panose="020B0604020202020204" pitchFamily="34" charset="0"/>
              </a:rPr>
              <a:t>	Youth representative</a:t>
            </a:r>
          </a:p>
          <a:p>
            <a:r>
              <a:rPr lang="en-CA" altLang="en-US" sz="2800" b="1" dirty="0" smtClean="0">
                <a:latin typeface="Arial" panose="020B0604020202020204" pitchFamily="34" charset="0"/>
                <a:cs typeface="Arial" panose="020B0604020202020204" pitchFamily="34" charset="0"/>
              </a:rPr>
              <a:t>Austin </a:t>
            </a:r>
            <a:r>
              <a:rPr lang="en-CA" altLang="en-US" sz="2800" b="1" dirty="0" err="1" smtClean="0">
                <a:latin typeface="Arial" panose="020B0604020202020204" pitchFamily="34" charset="0"/>
                <a:cs typeface="Arial" panose="020B0604020202020204" pitchFamily="34" charset="0"/>
              </a:rPr>
              <a:t>Mardon</a:t>
            </a:r>
            <a:r>
              <a:rPr lang="en-CA" altLang="en-US" sz="2800" b="1" dirty="0" smtClean="0">
                <a:latin typeface="Arial" panose="020B0604020202020204" pitchFamily="34" charset="0"/>
                <a:cs typeface="Arial" panose="020B0604020202020204" pitchFamily="34" charset="0"/>
              </a:rPr>
              <a:t> </a:t>
            </a:r>
            <a:r>
              <a:rPr lang="en-CA" altLang="en-US" sz="2800" dirty="0" smtClean="0">
                <a:latin typeface="Arial" panose="020B0604020202020204" pitchFamily="34" charset="0"/>
                <a:cs typeface="Arial" panose="020B0604020202020204" pitchFamily="34" charset="0"/>
              </a:rPr>
              <a:t>	 Advocate/ patient representative</a:t>
            </a:r>
          </a:p>
          <a:p>
            <a:r>
              <a:rPr lang="en-CA" altLang="en-US" sz="2800" b="1" dirty="0" smtClean="0">
                <a:latin typeface="Arial" panose="020B0604020202020204" pitchFamily="34" charset="0"/>
                <a:cs typeface="Arial" panose="020B0604020202020204" pitchFamily="34" charset="0"/>
              </a:rPr>
              <a:t>Patrick </a:t>
            </a:r>
            <a:r>
              <a:rPr lang="en-CA" altLang="en-US" sz="2800" b="1" dirty="0" err="1" smtClean="0">
                <a:latin typeface="Arial" panose="020B0604020202020204" pitchFamily="34" charset="0"/>
                <a:cs typeface="Arial" panose="020B0604020202020204" pitchFamily="34" charset="0"/>
              </a:rPr>
              <a:t>McGorry</a:t>
            </a:r>
            <a:r>
              <a:rPr lang="en-CA" altLang="en-US" sz="2800" dirty="0" smtClean="0">
                <a:latin typeface="Arial" panose="020B0604020202020204" pitchFamily="34" charset="0"/>
                <a:cs typeface="Arial" panose="020B0604020202020204" pitchFamily="34" charset="0"/>
              </a:rPr>
              <a:t>	</a:t>
            </a:r>
            <a:r>
              <a:rPr lang="en-CA" altLang="en-US" sz="2800" dirty="0" err="1" smtClean="0">
                <a:latin typeface="Arial" panose="020B0604020202020204" pitchFamily="34" charset="0"/>
                <a:cs typeface="Arial" panose="020B0604020202020204" pitchFamily="34" charset="0"/>
              </a:rPr>
              <a:t>Orygen</a:t>
            </a:r>
            <a:r>
              <a:rPr lang="en-CA" altLang="en-US" sz="2800" dirty="0" smtClean="0">
                <a:latin typeface="Arial" panose="020B0604020202020204" pitchFamily="34" charset="0"/>
                <a:cs typeface="Arial" panose="020B0604020202020204" pitchFamily="34" charset="0"/>
              </a:rPr>
              <a:t> Youth Health/ University of Melbourne</a:t>
            </a:r>
          </a:p>
          <a:p>
            <a:r>
              <a:rPr lang="en-CA" altLang="en-US" sz="2800" b="1" dirty="0" smtClean="0">
                <a:latin typeface="Arial" panose="020B0604020202020204" pitchFamily="34" charset="0"/>
                <a:cs typeface="Arial" panose="020B0604020202020204" pitchFamily="34" charset="0"/>
              </a:rPr>
              <a:t>Nina </a:t>
            </a:r>
            <a:r>
              <a:rPr lang="en-CA" altLang="en-US" sz="2800" b="1" dirty="0" err="1" smtClean="0">
                <a:latin typeface="Arial" panose="020B0604020202020204" pitchFamily="34" charset="0"/>
                <a:cs typeface="Arial" panose="020B0604020202020204" pitchFamily="34" charset="0"/>
              </a:rPr>
              <a:t>Schooler</a:t>
            </a:r>
            <a:r>
              <a:rPr lang="en-CA" altLang="en-US" sz="2800" b="1" dirty="0" smtClean="0">
                <a:latin typeface="Arial" panose="020B0604020202020204" pitchFamily="34" charset="0"/>
                <a:cs typeface="Arial" panose="020B0604020202020204" pitchFamily="34" charset="0"/>
              </a:rPr>
              <a:t>	</a:t>
            </a:r>
            <a:r>
              <a:rPr lang="en-CA" altLang="en-US" sz="2800" dirty="0" smtClean="0">
                <a:latin typeface="Arial" panose="020B0604020202020204" pitchFamily="34" charset="0"/>
                <a:cs typeface="Arial" panose="020B0604020202020204" pitchFamily="34" charset="0"/>
              </a:rPr>
              <a:t>Psychiatry and Behavioral Sciences, SUNY</a:t>
            </a:r>
          </a:p>
          <a:p>
            <a:r>
              <a:rPr lang="en-CA" altLang="en-US" sz="2800" b="1" dirty="0" smtClean="0">
                <a:latin typeface="Arial" panose="020B0604020202020204" pitchFamily="34" charset="0"/>
                <a:cs typeface="Arial" panose="020B0604020202020204" pitchFamily="34" charset="0"/>
              </a:rPr>
              <a:t>Paula Tyler</a:t>
            </a:r>
            <a:r>
              <a:rPr lang="en-CA" altLang="en-US" sz="2800" dirty="0" smtClean="0">
                <a:latin typeface="Arial" panose="020B0604020202020204" pitchFamily="34" charset="0"/>
                <a:cs typeface="Arial" panose="020B0604020202020204" pitchFamily="34" charset="0"/>
              </a:rPr>
              <a:t>		</a:t>
            </a:r>
            <a:r>
              <a:rPr lang="en-CA" altLang="en-US" sz="2800" dirty="0" err="1" smtClean="0">
                <a:latin typeface="Arial" panose="020B0604020202020204" pitchFamily="34" charset="0"/>
                <a:cs typeface="Arial" panose="020B0604020202020204" pitchFamily="34" charset="0"/>
              </a:rPr>
              <a:t>Norlien</a:t>
            </a:r>
            <a:r>
              <a:rPr lang="en-CA" altLang="en-US" sz="2800" dirty="0" smtClean="0">
                <a:latin typeface="Arial" panose="020B0604020202020204" pitchFamily="34" charset="0"/>
                <a:cs typeface="Arial" panose="020B0604020202020204" pitchFamily="34" charset="0"/>
              </a:rPr>
              <a:t> Foundation/ past VP RHA/ DM</a:t>
            </a:r>
          </a:p>
          <a:p>
            <a:pPr marL="0" indent="0">
              <a:buNone/>
            </a:pPr>
            <a:endParaRPr lang="en-US" dirty="0"/>
          </a:p>
        </p:txBody>
      </p:sp>
    </p:spTree>
    <p:extLst>
      <p:ext uri="{BB962C8B-B14F-4D97-AF65-F5344CB8AC3E}">
        <p14:creationId xmlns:p14="http://schemas.microsoft.com/office/powerpoint/2010/main" val="154479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55000">
              <a:schemeClr val="bg1">
                <a:lumMod val="75000"/>
              </a:schemeClr>
            </a:gs>
            <a:gs pos="100000">
              <a:schemeClr val="bg1">
                <a:lumMod val="65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2" y="4406900"/>
            <a:ext cx="8421687" cy="1362075"/>
          </a:xfrm>
        </p:spPr>
        <p:txBody>
          <a:bodyPr rtlCol="0">
            <a:normAutofit/>
          </a:bodyPr>
          <a:lstStyle/>
          <a:p>
            <a:pPr eaLnBrk="1" fontAlgn="auto" hangingPunct="1">
              <a:spcAft>
                <a:spcPts val="0"/>
              </a:spcAft>
              <a:defRPr/>
            </a:pPr>
            <a:r>
              <a:rPr lang="en-CA" dirty="0" smtClean="0">
                <a:solidFill>
                  <a:schemeClr val="accent1">
                    <a:lumMod val="75000"/>
                  </a:schemeClr>
                </a:solidFill>
                <a:latin typeface="Arial" panose="020B0604020202020204" pitchFamily="34" charset="0"/>
                <a:cs typeface="Arial" panose="020B0604020202020204" pitchFamily="34" charset="0"/>
              </a:rPr>
              <a:t>NETWORK DEVELOPMENT PROCESS</a:t>
            </a:r>
            <a:endParaRPr lang="en-CA" dirty="0">
              <a:solidFill>
                <a:schemeClr val="accent1">
                  <a:lumMod val="75000"/>
                </a:schemeClr>
              </a:solidFill>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p:txBody>
          <a:bodyPr rtlCol="0">
            <a:normAutofit/>
          </a:bodyPr>
          <a:lstStyle/>
          <a:p>
            <a:pPr eaLnBrk="1" fontAlgn="auto" hangingPunct="1">
              <a:spcAft>
                <a:spcPts val="0"/>
              </a:spcAft>
              <a:buFont typeface="Arial" pitchFamily="34" charset="0"/>
              <a:buNone/>
              <a:defRPr/>
            </a:pPr>
            <a:r>
              <a:rPr lang="en-CA" dirty="0" smtClean="0">
                <a:solidFill>
                  <a:schemeClr val="accent1">
                    <a:lumMod val="75000"/>
                  </a:schemeClr>
                </a:solidFill>
              </a:rPr>
              <a:t>Transformational Research in Adolescent Mental Health</a:t>
            </a:r>
            <a:endParaRPr lang="en-CA" dirty="0">
              <a:solidFill>
                <a:schemeClr val="accent1">
                  <a:lumMod val="75000"/>
                </a:schemeClr>
              </a:solidFill>
            </a:endParaRPr>
          </a:p>
        </p:txBody>
      </p:sp>
      <p:pic>
        <p:nvPicPr>
          <p:cNvPr id="4" name="Picture 4" descr="TRAM Logo.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5439120"/>
            <a:ext cx="1828800" cy="1418880"/>
          </a:xfrm>
          <a:prstGeom prst="rect">
            <a:avLst/>
          </a:prstGeom>
          <a:ln>
            <a:noFill/>
          </a:ln>
        </p:spPr>
      </p:pic>
    </p:spTree>
    <p:extLst>
      <p:ext uri="{BB962C8B-B14F-4D97-AF65-F5344CB8AC3E}">
        <p14:creationId xmlns:p14="http://schemas.microsoft.com/office/powerpoint/2010/main" val="677601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992</Words>
  <Application>Microsoft Office PowerPoint</Application>
  <PresentationFormat>On-screen Show (4:3)</PresentationFormat>
  <Paragraphs>159</Paragraphs>
  <Slides>16</Slides>
  <Notes>16</Notes>
  <HiddenSlides>0</HiddenSlides>
  <MMClips>0</MMClips>
  <ScaleCrop>false</ScaleCrop>
  <HeadingPairs>
    <vt:vector size="4" baseType="variant">
      <vt:variant>
        <vt:lpstr>Theme</vt:lpstr>
      </vt:variant>
      <vt:variant>
        <vt:i4>7</vt:i4>
      </vt:variant>
      <vt:variant>
        <vt:lpstr>Slide Titles</vt:lpstr>
      </vt:variant>
      <vt:variant>
        <vt:i4>16</vt:i4>
      </vt:variant>
    </vt:vector>
  </HeadingPairs>
  <TitlesOfParts>
    <vt:vector size="23" baseType="lpstr">
      <vt:lpstr>Office Theme</vt:lpstr>
      <vt:lpstr>4_Office Theme</vt:lpstr>
      <vt:lpstr>5_Office Theme</vt:lpstr>
      <vt:lpstr>3_Office Theme</vt:lpstr>
      <vt:lpstr>1_Office Theme</vt:lpstr>
      <vt:lpstr>2_Office Theme</vt:lpstr>
      <vt:lpstr>6_Office Theme</vt:lpstr>
      <vt:lpstr>Transformational Research in Adolescent Mental Health</vt:lpstr>
      <vt:lpstr>How will we transform adolescent mental health?</vt:lpstr>
      <vt:lpstr>What is TRAM?</vt:lpstr>
      <vt:lpstr>Requirements for TRAM to be a Success</vt:lpstr>
      <vt:lpstr>What is TRAM?</vt:lpstr>
      <vt:lpstr>TRAM Partners</vt:lpstr>
      <vt:lpstr>Bridging “valleys of death”</vt:lpstr>
      <vt:lpstr>TRAM Panel</vt:lpstr>
      <vt:lpstr>NETWORK DEVELOPMENT PROCESS</vt:lpstr>
      <vt:lpstr>The TRAM Process</vt:lpstr>
      <vt:lpstr>TRAM’s Three Phase Approach</vt:lpstr>
      <vt:lpstr>What Do We Expect from the Network</vt:lpstr>
      <vt:lpstr>The Successful Network Will…</vt:lpstr>
      <vt:lpstr>NEXT PHASES</vt:lpstr>
      <vt:lpstr>Next Steps for TRAM</vt:lpstr>
      <vt:lpstr>To Find Out More and How to Get Involved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2013-12-13T17:09:45Z</dcterms:created>
  <dcterms:modified xsi:type="dcterms:W3CDTF">2013-12-13T17:17:52Z</dcterms:modified>
</cp:coreProperties>
</file>